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29.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5"/>
  </p:notesMasterIdLst>
  <p:handoutMasterIdLst>
    <p:handoutMasterId r:id="rId106"/>
  </p:handoutMasterIdLst>
  <p:sldIdLst>
    <p:sldId id="456" r:id="rId2"/>
    <p:sldId id="268" r:id="rId3"/>
    <p:sldId id="509" r:id="rId4"/>
    <p:sldId id="261" r:id="rId5"/>
    <p:sldId id="400" r:id="rId6"/>
    <p:sldId id="447" r:id="rId7"/>
    <p:sldId id="449" r:id="rId8"/>
    <p:sldId id="450" r:id="rId9"/>
    <p:sldId id="452" r:id="rId10"/>
    <p:sldId id="453" r:id="rId11"/>
    <p:sldId id="451" r:id="rId12"/>
    <p:sldId id="490" r:id="rId13"/>
    <p:sldId id="488" r:id="rId14"/>
    <p:sldId id="489" r:id="rId15"/>
    <p:sldId id="492" r:id="rId16"/>
    <p:sldId id="491" r:id="rId17"/>
    <p:sldId id="493" r:id="rId18"/>
    <p:sldId id="446" r:id="rId19"/>
    <p:sldId id="448" r:id="rId20"/>
    <p:sldId id="343" r:id="rId21"/>
    <p:sldId id="404" r:id="rId22"/>
    <p:sldId id="458" r:id="rId23"/>
    <p:sldId id="494" r:id="rId24"/>
    <p:sldId id="495" r:id="rId25"/>
    <p:sldId id="406" r:id="rId26"/>
    <p:sldId id="459" r:id="rId27"/>
    <p:sldId id="324" r:id="rId28"/>
    <p:sldId id="361" r:id="rId29"/>
    <p:sldId id="408" r:id="rId30"/>
    <p:sldId id="460" r:id="rId31"/>
    <p:sldId id="354" r:id="rId32"/>
    <p:sldId id="497" r:id="rId33"/>
    <p:sldId id="496" r:id="rId34"/>
    <p:sldId id="338" r:id="rId35"/>
    <p:sldId id="411" r:id="rId36"/>
    <p:sldId id="461" r:id="rId37"/>
    <p:sldId id="413" r:id="rId38"/>
    <p:sldId id="462" r:id="rId39"/>
    <p:sldId id="355" r:id="rId40"/>
    <p:sldId id="399" r:id="rId41"/>
    <p:sldId id="416" r:id="rId42"/>
    <p:sldId id="463" r:id="rId43"/>
    <p:sldId id="359" r:id="rId44"/>
    <p:sldId id="423" r:id="rId45"/>
    <p:sldId id="464" r:id="rId46"/>
    <p:sldId id="348" r:id="rId47"/>
    <p:sldId id="418" r:id="rId48"/>
    <p:sldId id="465" r:id="rId49"/>
    <p:sldId id="347" r:id="rId50"/>
    <p:sldId id="420" r:id="rId51"/>
    <p:sldId id="466" r:id="rId52"/>
    <p:sldId id="498" r:id="rId53"/>
    <p:sldId id="421" r:id="rId54"/>
    <p:sldId id="364" r:id="rId55"/>
    <p:sldId id="426" r:id="rId56"/>
    <p:sldId id="467" r:id="rId57"/>
    <p:sldId id="424" r:id="rId58"/>
    <p:sldId id="428" r:id="rId59"/>
    <p:sldId id="468" r:id="rId60"/>
    <p:sldId id="365" r:id="rId61"/>
    <p:sldId id="431" r:id="rId62"/>
    <p:sldId id="499" r:id="rId63"/>
    <p:sldId id="469" r:id="rId64"/>
    <p:sldId id="367" r:id="rId65"/>
    <p:sldId id="434" r:id="rId66"/>
    <p:sldId id="470" r:id="rId67"/>
    <p:sldId id="375" r:id="rId68"/>
    <p:sldId id="376" r:id="rId69"/>
    <p:sldId id="436" r:id="rId70"/>
    <p:sldId id="471" r:id="rId71"/>
    <p:sldId id="379" r:id="rId72"/>
    <p:sldId id="438" r:id="rId73"/>
    <p:sldId id="472" r:id="rId74"/>
    <p:sldId id="502" r:id="rId75"/>
    <p:sldId id="503" r:id="rId76"/>
    <p:sldId id="504" r:id="rId77"/>
    <p:sldId id="382" r:id="rId78"/>
    <p:sldId id="440" r:id="rId79"/>
    <p:sldId id="473" r:id="rId80"/>
    <p:sldId id="383" r:id="rId81"/>
    <p:sldId id="474" r:id="rId82"/>
    <p:sldId id="386" r:id="rId83"/>
    <p:sldId id="387" r:id="rId84"/>
    <p:sldId id="388" r:id="rId85"/>
    <p:sldId id="389" r:id="rId86"/>
    <p:sldId id="443" r:id="rId87"/>
    <p:sldId id="475" r:id="rId88"/>
    <p:sldId id="396" r:id="rId89"/>
    <p:sldId id="445" r:id="rId90"/>
    <p:sldId id="476" r:id="rId91"/>
    <p:sldId id="397" r:id="rId92"/>
    <p:sldId id="505" r:id="rId93"/>
    <p:sldId id="506" r:id="rId94"/>
    <p:sldId id="507" r:id="rId95"/>
    <p:sldId id="508" r:id="rId96"/>
    <p:sldId id="285" r:id="rId97"/>
    <p:sldId id="478" r:id="rId98"/>
    <p:sldId id="482" r:id="rId99"/>
    <p:sldId id="485" r:id="rId100"/>
    <p:sldId id="483" r:id="rId101"/>
    <p:sldId id="484" r:id="rId102"/>
    <p:sldId id="486" r:id="rId103"/>
    <p:sldId id="487" r:id="rId104"/>
  </p:sldIdLst>
  <p:sldSz cx="12192000" cy="6858000"/>
  <p:notesSz cx="6811963" cy="99425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D2DEE8"/>
    <a:srgbClr val="FFC000"/>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96992" autoAdjust="0"/>
  </p:normalViewPr>
  <p:slideViewPr>
    <p:cSldViewPr snapToGrid="0">
      <p:cViewPr varScale="1">
        <p:scale>
          <a:sx n="155" d="100"/>
          <a:sy n="155" d="100"/>
        </p:scale>
        <p:origin x="162" y="22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5" d="100"/>
          <a:sy n="95" d="100"/>
        </p:scale>
        <p:origin x="4437" y="3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806299" y="37046"/>
            <a:ext cx="2951851" cy="682657"/>
          </a:xfrm>
          <a:prstGeom prst="rect">
            <a:avLst/>
          </a:prstGeom>
        </p:spPr>
        <p:txBody>
          <a:bodyPr vert="horz" lIns="91440" tIns="45720" rIns="91440" bIns="45720" rtlCol="0"/>
          <a:lstStyle>
            <a:lvl1pPr algn="l">
              <a:defRPr sz="1200"/>
            </a:lvl1pPr>
          </a:lstStyle>
          <a:p>
            <a:endParaRPr lang="de-CH" sz="900" dirty="0"/>
          </a:p>
        </p:txBody>
      </p:sp>
      <p:sp>
        <p:nvSpPr>
          <p:cNvPr id="3" name="Datumsplatzhalter 2"/>
          <p:cNvSpPr>
            <a:spLocks noGrp="1"/>
          </p:cNvSpPr>
          <p:nvPr>
            <p:ph type="dt" sz="quarter" idx="1"/>
          </p:nvPr>
        </p:nvSpPr>
        <p:spPr>
          <a:xfrm>
            <a:off x="0" y="0"/>
            <a:ext cx="997513" cy="498852"/>
          </a:xfrm>
          <a:prstGeom prst="rect">
            <a:avLst/>
          </a:prstGeom>
        </p:spPr>
        <p:txBody>
          <a:bodyPr vert="horz" lIns="91440" tIns="45720" rIns="91440" bIns="45720" rtlCol="0"/>
          <a:lstStyle>
            <a:lvl1pPr algn="r">
              <a:defRPr sz="1200"/>
            </a:lvl1pPr>
          </a:lstStyle>
          <a:p>
            <a:pPr algn="l"/>
            <a:fld id="{47872923-3397-4650-903D-9EC0C69BFECE}" type="datetimeFigureOut">
              <a:rPr lang="de-CH" sz="900" smtClean="0"/>
              <a:pPr algn="l"/>
              <a:t>10.06.2026</a:t>
            </a:fld>
            <a:endParaRPr lang="de-CH" sz="900" dirty="0"/>
          </a:p>
        </p:txBody>
      </p:sp>
      <p:sp>
        <p:nvSpPr>
          <p:cNvPr id="4" name="Fußzeilenplatzhalter 3"/>
          <p:cNvSpPr>
            <a:spLocks noGrp="1"/>
          </p:cNvSpPr>
          <p:nvPr>
            <p:ph type="ftr" sz="quarter" idx="2"/>
          </p:nvPr>
        </p:nvSpPr>
        <p:spPr>
          <a:xfrm>
            <a:off x="2141406" y="9535677"/>
            <a:ext cx="4670557" cy="498851"/>
          </a:xfrm>
          <a:prstGeom prst="rect">
            <a:avLst/>
          </a:prstGeom>
        </p:spPr>
        <p:txBody>
          <a:bodyPr vert="horz" lIns="91440" tIns="45720" rIns="91440" bIns="45720" rtlCol="0" anchor="b"/>
          <a:lstStyle>
            <a:lvl1pPr algn="l">
              <a:defRPr sz="1200"/>
            </a:lvl1pPr>
          </a:lstStyle>
          <a:p>
            <a:pPr algn="r" eaLnBrk="0" fontAlgn="base" hangingPunct="0">
              <a:spcBef>
                <a:spcPct val="0"/>
              </a:spcBef>
              <a:tabLst>
                <a:tab pos="6301105" algn="r"/>
                <a:tab pos="6246495" algn="r"/>
              </a:tabLst>
            </a:pPr>
            <a:r>
              <a:rPr lang="de-CH" sz="900" dirty="0" err="1">
                <a:ea typeface="Times New Roman"/>
                <a:cs typeface="Arial" panose="020B0604020202020204" pitchFamily="34" charset="0"/>
              </a:rPr>
              <a:t>medi</a:t>
            </a:r>
            <a:r>
              <a:rPr lang="de-CH" sz="900" dirty="0">
                <a:solidFill>
                  <a:srgbClr val="9E9E9E"/>
                </a:solidFill>
                <a:ea typeface="Times New Roman"/>
                <a:cs typeface="Arial" panose="020B0604020202020204" pitchFamily="34" charset="0"/>
              </a:rPr>
              <a:t> </a:t>
            </a:r>
            <a:r>
              <a:rPr lang="de-CH" sz="900" dirty="0">
                <a:solidFill>
                  <a:srgbClr val="379BFF"/>
                </a:solidFill>
                <a:ea typeface="Times New Roman"/>
                <a:cs typeface="Arial" panose="020B0604020202020204" pitchFamily="34" charset="0"/>
              </a:rPr>
              <a:t>|</a:t>
            </a:r>
            <a:r>
              <a:rPr lang="de-CH" sz="900" dirty="0">
                <a:solidFill>
                  <a:srgbClr val="9E9E9E"/>
                </a:solidFill>
                <a:ea typeface="Times New Roman"/>
                <a:cs typeface="Arial" panose="020B0604020202020204" pitchFamily="34" charset="0"/>
              </a:rPr>
              <a:t> </a:t>
            </a:r>
            <a:r>
              <a:rPr lang="de-CH" sz="900" dirty="0">
                <a:ea typeface="Times New Roman"/>
                <a:cs typeface="Arial" panose="020B0604020202020204" pitchFamily="34" charset="0"/>
              </a:rPr>
              <a:t>Zentrum für medizinische Bildung </a:t>
            </a:r>
            <a:r>
              <a:rPr lang="de-CH" sz="900" dirty="0">
                <a:solidFill>
                  <a:srgbClr val="379BFF"/>
                </a:solidFill>
                <a:ea typeface="Times New Roman"/>
                <a:cs typeface="Arial" panose="020B0604020202020204" pitchFamily="34" charset="0"/>
              </a:rPr>
              <a:t>|</a:t>
            </a:r>
            <a:r>
              <a:rPr lang="de-CH" sz="900" dirty="0">
                <a:solidFill>
                  <a:srgbClr val="9E9E9E"/>
                </a:solidFill>
                <a:ea typeface="Times New Roman"/>
                <a:cs typeface="Arial" panose="020B0604020202020204" pitchFamily="34" charset="0"/>
              </a:rPr>
              <a:t> </a:t>
            </a:r>
            <a:r>
              <a:rPr lang="de-CH" sz="900" dirty="0">
                <a:ea typeface="Times New Roman"/>
                <a:cs typeface="Arial" panose="020B0604020202020204" pitchFamily="34" charset="0"/>
              </a:rPr>
              <a:t>Medizinisch-Technische Radiologie</a:t>
            </a:r>
          </a:p>
          <a:p>
            <a:pPr algn="r" eaLnBrk="0" fontAlgn="base" hangingPunct="0">
              <a:spcBef>
                <a:spcPct val="0"/>
              </a:spcBef>
              <a:tabLst>
                <a:tab pos="6301105" algn="r"/>
                <a:tab pos="6246495" algn="r"/>
              </a:tabLst>
            </a:pPr>
            <a:r>
              <a:rPr lang="de-CH" sz="900" dirty="0">
                <a:solidFill>
                  <a:srgbClr val="9E9E9E"/>
                </a:solidFill>
                <a:ea typeface="Times New Roman"/>
                <a:cs typeface="Arial" panose="020B0604020202020204" pitchFamily="34" charset="0"/>
              </a:rPr>
              <a:t>	</a:t>
            </a:r>
            <a:r>
              <a:rPr lang="de-CH" sz="900" dirty="0">
                <a:ea typeface="Times New Roman"/>
                <a:cs typeface="Arial" panose="020B0604020202020204" pitchFamily="34" charset="0"/>
              </a:rPr>
              <a:t>Max-</a:t>
            </a:r>
            <a:r>
              <a:rPr lang="de-CH" sz="900" dirty="0" err="1">
                <a:ea typeface="Times New Roman"/>
                <a:cs typeface="Arial" panose="020B0604020202020204" pitchFamily="34" charset="0"/>
              </a:rPr>
              <a:t>Daetwyler</a:t>
            </a:r>
            <a:r>
              <a:rPr lang="de-CH" sz="900" dirty="0">
                <a:ea typeface="Times New Roman"/>
                <a:cs typeface="Arial" panose="020B0604020202020204" pitchFamily="34" charset="0"/>
              </a:rPr>
              <a:t>-Platz 2</a:t>
            </a:r>
            <a:r>
              <a:rPr lang="de-CH" sz="900" dirty="0">
                <a:solidFill>
                  <a:srgbClr val="9E9E9E"/>
                </a:solidFill>
                <a:ea typeface="Times New Roman"/>
                <a:cs typeface="Arial" panose="020B0604020202020204" pitchFamily="34" charset="0"/>
              </a:rPr>
              <a:t> </a:t>
            </a:r>
            <a:r>
              <a:rPr lang="de-CH" sz="900" dirty="0">
                <a:solidFill>
                  <a:srgbClr val="379BFF"/>
                </a:solidFill>
                <a:ea typeface="Times New Roman"/>
                <a:cs typeface="Arial" panose="020B0604020202020204" pitchFamily="34" charset="0"/>
              </a:rPr>
              <a:t>|</a:t>
            </a:r>
            <a:r>
              <a:rPr lang="de-CH" sz="900" dirty="0">
                <a:solidFill>
                  <a:srgbClr val="003D81"/>
                </a:solidFill>
                <a:ea typeface="Times New Roman"/>
                <a:cs typeface="Arial" panose="020B0604020202020204" pitchFamily="34" charset="0"/>
              </a:rPr>
              <a:t> </a:t>
            </a:r>
            <a:r>
              <a:rPr lang="de-CH" sz="900" dirty="0">
                <a:ea typeface="Times New Roman"/>
                <a:cs typeface="Arial" panose="020B0604020202020204" pitchFamily="34" charset="0"/>
              </a:rPr>
              <a:t>3014 Bern </a:t>
            </a:r>
            <a:r>
              <a:rPr lang="de-CH" sz="900" dirty="0">
                <a:solidFill>
                  <a:srgbClr val="379BFF"/>
                </a:solidFill>
                <a:ea typeface="Times New Roman"/>
                <a:cs typeface="Arial" panose="020B0604020202020204" pitchFamily="34" charset="0"/>
              </a:rPr>
              <a:t>|</a:t>
            </a:r>
            <a:r>
              <a:rPr lang="de-CH" sz="900" dirty="0">
                <a:solidFill>
                  <a:srgbClr val="9E9E9E"/>
                </a:solidFill>
                <a:ea typeface="Times New Roman"/>
                <a:cs typeface="Arial" panose="020B0604020202020204" pitchFamily="34" charset="0"/>
              </a:rPr>
              <a:t> </a:t>
            </a:r>
            <a:r>
              <a:rPr lang="de-CH" sz="900" dirty="0">
                <a:ea typeface="Times New Roman"/>
                <a:cs typeface="Arial" panose="020B0604020202020204" pitchFamily="34" charset="0"/>
              </a:rPr>
              <a:t>Tel. 031 537 32 20 </a:t>
            </a:r>
            <a:r>
              <a:rPr lang="de-CH" sz="900" dirty="0">
                <a:solidFill>
                  <a:srgbClr val="379BFF"/>
                </a:solidFill>
                <a:ea typeface="Times New Roman"/>
                <a:cs typeface="Arial" panose="020B0604020202020204" pitchFamily="34" charset="0"/>
              </a:rPr>
              <a:t>|</a:t>
            </a:r>
            <a:r>
              <a:rPr lang="de-CH" sz="900" dirty="0">
                <a:solidFill>
                  <a:srgbClr val="9E9E9E"/>
                </a:solidFill>
                <a:ea typeface="Times New Roman"/>
                <a:cs typeface="Arial" panose="020B0604020202020204" pitchFamily="34" charset="0"/>
              </a:rPr>
              <a:t> </a:t>
            </a:r>
            <a:r>
              <a:rPr lang="de-CH" sz="900" dirty="0">
                <a:ea typeface="Times New Roman"/>
                <a:cs typeface="Arial" panose="020B0604020202020204" pitchFamily="34" charset="0"/>
              </a:rPr>
              <a:t>mtr@medi.ch</a:t>
            </a:r>
          </a:p>
          <a:p>
            <a:endParaRPr lang="de-CH" sz="900" dirty="0"/>
          </a:p>
        </p:txBody>
      </p:sp>
      <p:sp>
        <p:nvSpPr>
          <p:cNvPr id="5" name="Foliennummernplatzhalter 4"/>
          <p:cNvSpPr>
            <a:spLocks noGrp="1"/>
          </p:cNvSpPr>
          <p:nvPr>
            <p:ph type="sldNum" sz="quarter" idx="3"/>
          </p:nvPr>
        </p:nvSpPr>
        <p:spPr>
          <a:xfrm>
            <a:off x="114673" y="9374651"/>
            <a:ext cx="678958" cy="498851"/>
          </a:xfrm>
          <a:prstGeom prst="rect">
            <a:avLst/>
          </a:prstGeom>
        </p:spPr>
        <p:txBody>
          <a:bodyPr vert="horz" lIns="91440" tIns="45720" rIns="91440" bIns="45720" rtlCol="0" anchor="b"/>
          <a:lstStyle>
            <a:lvl1pPr algn="r">
              <a:defRPr sz="1200"/>
            </a:lvl1pPr>
          </a:lstStyle>
          <a:p>
            <a:pPr algn="l"/>
            <a:fld id="{487319D3-F61F-452E-8690-5BAC5F741040}" type="slidenum">
              <a:rPr lang="de-CH" sz="900" smtClean="0"/>
              <a:pPr algn="l"/>
              <a:t>‹Nr.›</a:t>
            </a:fld>
            <a:endParaRPr lang="de-CH" sz="900"/>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3141" y="66567"/>
            <a:ext cx="623616" cy="623616"/>
          </a:xfrm>
          <a:prstGeom prst="rect">
            <a:avLst/>
          </a:prstGeom>
        </p:spPr>
      </p:pic>
    </p:spTree>
    <p:extLst>
      <p:ext uri="{BB962C8B-B14F-4D97-AF65-F5344CB8AC3E}">
        <p14:creationId xmlns:p14="http://schemas.microsoft.com/office/powerpoint/2010/main" val="361616710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5BC8F416-9909-4ADD-A14C-0963EB1BAD17}" type="datetimeFigureOut">
              <a:rPr lang="de-CH" smtClean="0"/>
              <a:t>10.06.2026</a:t>
            </a:fld>
            <a:endParaRPr lang="de-CH"/>
          </a:p>
        </p:txBody>
      </p:sp>
      <p:sp>
        <p:nvSpPr>
          <p:cNvPr id="4" name="Folienbildplatzhalt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5C157D4A-CD85-4382-B617-2026F0BC6F51}" type="slidenum">
              <a:rPr lang="de-CH" smtClean="0"/>
              <a:t>‹Nr.›</a:t>
            </a:fld>
            <a:endParaRPr lang="de-CH"/>
          </a:p>
        </p:txBody>
      </p:sp>
    </p:spTree>
    <p:extLst>
      <p:ext uri="{BB962C8B-B14F-4D97-AF65-F5344CB8AC3E}">
        <p14:creationId xmlns:p14="http://schemas.microsoft.com/office/powerpoint/2010/main" val="34799061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1</a:t>
            </a:fld>
            <a:endParaRPr lang="de-CH"/>
          </a:p>
        </p:txBody>
      </p:sp>
    </p:spTree>
    <p:extLst>
      <p:ext uri="{BB962C8B-B14F-4D97-AF65-F5344CB8AC3E}">
        <p14:creationId xmlns:p14="http://schemas.microsoft.com/office/powerpoint/2010/main" val="2654225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96</a:t>
            </a:fld>
            <a:endParaRPr lang="de-CH"/>
          </a:p>
        </p:txBody>
      </p:sp>
    </p:spTree>
    <p:extLst>
      <p:ext uri="{BB962C8B-B14F-4D97-AF65-F5344CB8AC3E}">
        <p14:creationId xmlns:p14="http://schemas.microsoft.com/office/powerpoint/2010/main" val="337114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97</a:t>
            </a:fld>
            <a:endParaRPr lang="de-CH"/>
          </a:p>
        </p:txBody>
      </p:sp>
    </p:spTree>
    <p:extLst>
      <p:ext uri="{BB962C8B-B14F-4D97-AF65-F5344CB8AC3E}">
        <p14:creationId xmlns:p14="http://schemas.microsoft.com/office/powerpoint/2010/main" val="711874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98</a:t>
            </a:fld>
            <a:endParaRPr lang="de-CH"/>
          </a:p>
        </p:txBody>
      </p:sp>
    </p:spTree>
    <p:extLst>
      <p:ext uri="{BB962C8B-B14F-4D97-AF65-F5344CB8AC3E}">
        <p14:creationId xmlns:p14="http://schemas.microsoft.com/office/powerpoint/2010/main" val="2770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99</a:t>
            </a:fld>
            <a:endParaRPr lang="de-CH"/>
          </a:p>
        </p:txBody>
      </p:sp>
    </p:spTree>
    <p:extLst>
      <p:ext uri="{BB962C8B-B14F-4D97-AF65-F5344CB8AC3E}">
        <p14:creationId xmlns:p14="http://schemas.microsoft.com/office/powerpoint/2010/main" val="135708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100</a:t>
            </a:fld>
            <a:endParaRPr lang="de-CH"/>
          </a:p>
        </p:txBody>
      </p:sp>
    </p:spTree>
    <p:extLst>
      <p:ext uri="{BB962C8B-B14F-4D97-AF65-F5344CB8AC3E}">
        <p14:creationId xmlns:p14="http://schemas.microsoft.com/office/powerpoint/2010/main" val="2174413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101</a:t>
            </a:fld>
            <a:endParaRPr lang="de-CH"/>
          </a:p>
        </p:txBody>
      </p:sp>
    </p:spTree>
    <p:extLst>
      <p:ext uri="{BB962C8B-B14F-4D97-AF65-F5344CB8AC3E}">
        <p14:creationId xmlns:p14="http://schemas.microsoft.com/office/powerpoint/2010/main" val="1032658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102</a:t>
            </a:fld>
            <a:endParaRPr lang="de-CH"/>
          </a:p>
        </p:txBody>
      </p:sp>
    </p:spTree>
    <p:extLst>
      <p:ext uri="{BB962C8B-B14F-4D97-AF65-F5344CB8AC3E}">
        <p14:creationId xmlns:p14="http://schemas.microsoft.com/office/powerpoint/2010/main" val="1170304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Kopfzeilenplatzhalter 3"/>
          <p:cNvSpPr>
            <a:spLocks noGrp="1"/>
          </p:cNvSpPr>
          <p:nvPr>
            <p:ph type="hdr" sz="quarter" idx="10"/>
          </p:nvPr>
        </p:nvSpPr>
        <p:spPr/>
        <p:txBody>
          <a:bodyPr/>
          <a:lstStyle/>
          <a:p>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C157D4A-CD85-4382-B617-2026F0BC6F51}" type="slidenum">
              <a:rPr lang="de-CH" smtClean="0"/>
              <a:t>103</a:t>
            </a:fld>
            <a:endParaRPr lang="de-CH"/>
          </a:p>
        </p:txBody>
      </p:sp>
    </p:spTree>
    <p:extLst>
      <p:ext uri="{BB962C8B-B14F-4D97-AF65-F5344CB8AC3E}">
        <p14:creationId xmlns:p14="http://schemas.microsoft.com/office/powerpoint/2010/main" val="2083793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68171" y="2486673"/>
            <a:ext cx="9144000" cy="587531"/>
          </a:xfrm>
        </p:spPr>
        <p:txBody>
          <a:bodyPr anchor="b">
            <a:normAutofit/>
          </a:bodyPr>
          <a:lstStyle>
            <a:lvl1pPr algn="ctr">
              <a:defRPr sz="3200"/>
            </a:lvl1pPr>
          </a:lstStyle>
          <a:p>
            <a:r>
              <a:rPr lang="de-DE" smtClean="0"/>
              <a:t>Titelmasterformat durch Klicken bearbeiten</a:t>
            </a:r>
            <a:endParaRPr lang="de-CH" dirty="0"/>
          </a:p>
        </p:txBody>
      </p:sp>
      <p:sp>
        <p:nvSpPr>
          <p:cNvPr id="3" name="Untertitel 2"/>
          <p:cNvSpPr>
            <a:spLocks noGrp="1"/>
          </p:cNvSpPr>
          <p:nvPr>
            <p:ph type="subTitle" idx="1"/>
          </p:nvPr>
        </p:nvSpPr>
        <p:spPr>
          <a:xfrm>
            <a:off x="1168171" y="3087257"/>
            <a:ext cx="9144000" cy="1655762"/>
          </a:xfrm>
        </p:spPr>
        <p:txBody>
          <a:bodyPr/>
          <a:lstStyle>
            <a:lvl1pPr marL="0" indent="0" algn="ctr">
              <a:buNone/>
              <a:defRPr sz="2400">
                <a:solidFill>
                  <a:srgbClr val="6262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dirty="0"/>
          </a:p>
        </p:txBody>
      </p:sp>
      <p:sp>
        <p:nvSpPr>
          <p:cNvPr id="4" name="Datumsplatzhalter 3"/>
          <p:cNvSpPr>
            <a:spLocks noGrp="1"/>
          </p:cNvSpPr>
          <p:nvPr>
            <p:ph type="dt" sz="half" idx="10"/>
          </p:nvPr>
        </p:nvSpPr>
        <p:spPr>
          <a:xfrm>
            <a:off x="316906" y="6354626"/>
            <a:ext cx="2743200" cy="365125"/>
          </a:xfrm>
        </p:spPr>
        <p:txBody>
          <a:bodyPr/>
          <a:lstStyle>
            <a:lvl1pPr>
              <a:defRPr>
                <a:solidFill>
                  <a:schemeClr val="tx1"/>
                </a:solidFill>
              </a:defRPr>
            </a:lvl1pPr>
          </a:lstStyle>
          <a:p>
            <a:r>
              <a:rPr lang="de-CH" dirty="0" smtClean="0"/>
              <a:t>Ersteller / Erstellerin, Datum</a:t>
            </a:r>
            <a:endParaRPr lang="de-CH" dirty="0"/>
          </a:p>
        </p:txBody>
      </p:sp>
      <p:sp>
        <p:nvSpPr>
          <p:cNvPr id="6" name="Foliennummernplatzhalter 5"/>
          <p:cNvSpPr>
            <a:spLocks noGrp="1"/>
          </p:cNvSpPr>
          <p:nvPr>
            <p:ph type="sldNum" sz="quarter" idx="12"/>
          </p:nvPr>
        </p:nvSpPr>
        <p:spPr>
          <a:xfrm>
            <a:off x="9225449" y="6356349"/>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8879" y="231038"/>
            <a:ext cx="4359767" cy="2181421"/>
          </a:xfrm>
          <a:prstGeom prst="rect">
            <a:avLst/>
          </a:prstGeom>
        </p:spPr>
      </p:pic>
    </p:spTree>
    <p:extLst>
      <p:ext uri="{BB962C8B-B14F-4D97-AF65-F5344CB8AC3E}">
        <p14:creationId xmlns:p14="http://schemas.microsoft.com/office/powerpoint/2010/main" val="15892033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797734" y="365125"/>
            <a:ext cx="620633" cy="5811838"/>
          </a:xfrm>
        </p:spPr>
        <p:txBody>
          <a:bodyPr vert="eaVert">
            <a:normAutofit/>
          </a:bodyPr>
          <a:lstStyle>
            <a:lvl1pPr>
              <a:defRPr sz="2400" b="1"/>
            </a:lvl1pPr>
          </a:lstStyle>
          <a:p>
            <a:r>
              <a:rPr lang="de-DE" smtClean="0"/>
              <a:t>Titelmasterformat durch Klicken bearbeiten</a:t>
            </a:r>
            <a:endParaRPr lang="de-CH" dirty="0"/>
          </a:p>
        </p:txBody>
      </p:sp>
      <p:sp>
        <p:nvSpPr>
          <p:cNvPr id="3" name="Vertikaler Textplatzhalter 2"/>
          <p:cNvSpPr>
            <a:spLocks noGrp="1"/>
          </p:cNvSpPr>
          <p:nvPr>
            <p:ph type="body" orient="vert" idx="1"/>
          </p:nvPr>
        </p:nvSpPr>
        <p:spPr>
          <a:xfrm>
            <a:off x="1814663" y="365125"/>
            <a:ext cx="7734300" cy="5811838"/>
          </a:xfrm>
        </p:spPr>
        <p:txBody>
          <a:bodyPr vert="eaVert"/>
          <a:lstStyle>
            <a:lvl1pPr>
              <a:defRPr sz="2000"/>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6" name="Foliennummernplatzhalter 5"/>
          <p:cNvSpPr>
            <a:spLocks noGrp="1"/>
          </p:cNvSpPr>
          <p:nvPr>
            <p:ph type="sldNum" sz="quarter" idx="12"/>
          </p:nvPr>
        </p:nvSpPr>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1117805" y="5456963"/>
            <a:ext cx="720000" cy="720000"/>
          </a:xfrm>
          <a:prstGeom prst="rect">
            <a:avLst/>
          </a:prstGeom>
        </p:spPr>
      </p:pic>
    </p:spTree>
    <p:extLst>
      <p:ext uri="{BB962C8B-B14F-4D97-AF65-F5344CB8AC3E}">
        <p14:creationId xmlns:p14="http://schemas.microsoft.com/office/powerpoint/2010/main" val="38182277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1332293"/>
            <a:ext cx="10515600" cy="554434"/>
          </a:xfrm>
        </p:spPr>
        <p:txBody>
          <a:bodyPr>
            <a:normAutofit/>
          </a:bodyPr>
          <a:lstStyle>
            <a:lvl1pPr>
              <a:defRPr sz="2400" b="1">
                <a:latin typeface="+mn-lt"/>
              </a:defRPr>
            </a:lvl1pPr>
          </a:lstStyle>
          <a:p>
            <a:r>
              <a:rPr lang="de-DE" smtClean="0"/>
              <a:t>Titelmasterformat durch Klicken bearbeiten</a:t>
            </a:r>
            <a:endParaRPr lang="de-CH" dirty="0"/>
          </a:p>
        </p:txBody>
      </p:sp>
      <p:sp>
        <p:nvSpPr>
          <p:cNvPr id="3" name="Inhaltsplatzhalter 2"/>
          <p:cNvSpPr>
            <a:spLocks noGrp="1"/>
          </p:cNvSpPr>
          <p:nvPr>
            <p:ph idx="1"/>
          </p:nvPr>
        </p:nvSpPr>
        <p:spPr>
          <a:xfrm>
            <a:off x="838200" y="1899140"/>
            <a:ext cx="10515600" cy="3835105"/>
          </a:xfrm>
        </p:spPr>
        <p:txBody>
          <a:bodyPr/>
          <a:lstStyle>
            <a:lvl1pPr marL="228600" indent="-228600">
              <a:buFont typeface="Wingdings" panose="05000000000000000000" pitchFamily="2" charset="2"/>
              <a:buChar char="§"/>
              <a:defRPr sz="2000">
                <a:solidFill>
                  <a:srgbClr val="626262"/>
                </a:solidFill>
              </a:defRPr>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6" name="Foliennummernplatzhalter 5"/>
          <p:cNvSpPr>
            <a:spLocks noGrp="1"/>
          </p:cNvSpPr>
          <p:nvPr>
            <p:ph type="sldNum" sz="quarter" idx="12"/>
          </p:nvPr>
        </p:nvSpPr>
        <p:spPr>
          <a:xfrm>
            <a:off x="9200289" y="6356350"/>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14408793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32338" y="1299193"/>
            <a:ext cx="10515600" cy="533745"/>
          </a:xfrm>
        </p:spPr>
        <p:txBody>
          <a:bodyPr>
            <a:normAutofit/>
          </a:bodyPr>
          <a:lstStyle>
            <a:lvl1pPr>
              <a:defRPr sz="2400" b="1">
                <a:latin typeface="+mn-lt"/>
              </a:defRPr>
            </a:lvl1pPr>
          </a:lstStyle>
          <a:p>
            <a:r>
              <a:rPr lang="de-DE" smtClean="0"/>
              <a:t>Titelmasterformat durch Klicken bearbeiten</a:t>
            </a:r>
            <a:endParaRPr lang="de-CH" dirty="0"/>
          </a:p>
        </p:txBody>
      </p:sp>
      <p:sp>
        <p:nvSpPr>
          <p:cNvPr id="3" name="Inhaltsplatzhalter 2"/>
          <p:cNvSpPr>
            <a:spLocks noGrp="1"/>
          </p:cNvSpPr>
          <p:nvPr>
            <p:ph sz="half" idx="1"/>
          </p:nvPr>
        </p:nvSpPr>
        <p:spPr>
          <a:xfrm>
            <a:off x="832338" y="1841213"/>
            <a:ext cx="5181600" cy="3992333"/>
          </a:xfrm>
        </p:spPr>
        <p:txBody>
          <a:bodyPr/>
          <a:lstStyle>
            <a:lvl1pPr marL="228600" indent="-228600">
              <a:buFont typeface="Wingdings" panose="05000000000000000000" pitchFamily="2" charset="2"/>
              <a:buChar char="§"/>
              <a:defRPr sz="2000">
                <a:solidFill>
                  <a:srgbClr val="626262"/>
                </a:solidFill>
              </a:defRPr>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Inhaltsplatzhalter 3"/>
          <p:cNvSpPr>
            <a:spLocks noGrp="1"/>
          </p:cNvSpPr>
          <p:nvPr>
            <p:ph sz="half" idx="2"/>
          </p:nvPr>
        </p:nvSpPr>
        <p:spPr>
          <a:xfrm>
            <a:off x="6166338" y="1849489"/>
            <a:ext cx="5181600" cy="3984057"/>
          </a:xfrm>
        </p:spPr>
        <p:txBody>
          <a:bodyPr/>
          <a:lstStyle>
            <a:lvl1pPr marL="228600" indent="-228600">
              <a:buFont typeface="Wingdings" panose="05000000000000000000" pitchFamily="2" charset="2"/>
              <a:buChar char="§"/>
              <a:defRPr sz="2000">
                <a:solidFill>
                  <a:srgbClr val="626262"/>
                </a:solidFill>
              </a:defRPr>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7" name="Foliennummernplatzhalter 6"/>
          <p:cNvSpPr>
            <a:spLocks noGrp="1"/>
          </p:cNvSpPr>
          <p:nvPr>
            <p:ph type="sldNum" sz="quarter" idx="12"/>
          </p:nvPr>
        </p:nvSpPr>
        <p:spPr>
          <a:xfrm>
            <a:off x="9200289" y="6347803"/>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9" name="Grafik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42196582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8200" y="1270230"/>
            <a:ext cx="10515600" cy="529608"/>
          </a:xfrm>
        </p:spPr>
        <p:txBody>
          <a:bodyPr>
            <a:normAutofit/>
          </a:bodyPr>
          <a:lstStyle>
            <a:lvl1pPr>
              <a:defRPr sz="2400" b="1">
                <a:latin typeface="+mn-lt"/>
              </a:defRPr>
            </a:lvl1pPr>
          </a:lstStyle>
          <a:p>
            <a:r>
              <a:rPr lang="de-DE" smtClean="0"/>
              <a:t>Titelmasterformat durch Klicken bearbeiten</a:t>
            </a:r>
            <a:endParaRPr lang="de-CH" dirty="0"/>
          </a:p>
        </p:txBody>
      </p:sp>
      <p:sp>
        <p:nvSpPr>
          <p:cNvPr id="3" name="Textplatzhalter 2"/>
          <p:cNvSpPr>
            <a:spLocks noGrp="1"/>
          </p:cNvSpPr>
          <p:nvPr>
            <p:ph type="body" idx="1"/>
          </p:nvPr>
        </p:nvSpPr>
        <p:spPr>
          <a:xfrm>
            <a:off x="839788" y="1799838"/>
            <a:ext cx="5157787" cy="823912"/>
          </a:xfrm>
        </p:spPr>
        <p:txBody>
          <a:bodyPr anchor="b"/>
          <a:lstStyle>
            <a:lvl1pPr marL="0" indent="0">
              <a:buNone/>
              <a:defRPr sz="2400" b="0">
                <a:solidFill>
                  <a:srgbClr val="62626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8200" y="2636163"/>
            <a:ext cx="5157787" cy="3251998"/>
          </a:xfrm>
        </p:spPr>
        <p:txBody>
          <a:bodyPr/>
          <a:lstStyle>
            <a:lvl1pPr marL="228600" indent="-228600">
              <a:buFont typeface="Wingdings" panose="05000000000000000000" pitchFamily="2" charset="2"/>
              <a:buChar char="§"/>
              <a:defRPr sz="2000">
                <a:solidFill>
                  <a:srgbClr val="626262"/>
                </a:solidFill>
              </a:defRPr>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5" name="Textplatzhalter 4"/>
          <p:cNvSpPr>
            <a:spLocks noGrp="1"/>
          </p:cNvSpPr>
          <p:nvPr>
            <p:ph type="body" sz="quarter" idx="3"/>
          </p:nvPr>
        </p:nvSpPr>
        <p:spPr>
          <a:xfrm>
            <a:off x="6170612" y="1804978"/>
            <a:ext cx="5183188" cy="823912"/>
          </a:xfrm>
        </p:spPr>
        <p:txBody>
          <a:bodyPr anchor="b"/>
          <a:lstStyle>
            <a:lvl1pPr marL="0" indent="0">
              <a:buNone/>
              <a:defRPr sz="24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0612" y="2636163"/>
            <a:ext cx="5183188" cy="3251998"/>
          </a:xfrm>
        </p:spPr>
        <p:txBody>
          <a:bodyPr/>
          <a:lstStyle>
            <a:lvl1pPr marL="228600" indent="-228600">
              <a:buFont typeface="Wingdings" panose="05000000000000000000" pitchFamily="2" charset="2"/>
              <a:buChar char="§"/>
              <a:defRPr sz="2000">
                <a:solidFill>
                  <a:srgbClr val="626262"/>
                </a:solidFill>
              </a:defRPr>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9" name="Foliennummernplatzhalter 8"/>
          <p:cNvSpPr>
            <a:spLocks noGrp="1"/>
          </p:cNvSpPr>
          <p:nvPr>
            <p:ph type="sldNum" sz="quarter" idx="12"/>
          </p:nvPr>
        </p:nvSpPr>
        <p:spPr>
          <a:xfrm>
            <a:off x="9200289" y="6347803"/>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11" name="Grafik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9934029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5438" y="1282275"/>
            <a:ext cx="10515600" cy="592038"/>
          </a:xfrm>
        </p:spPr>
        <p:txBody>
          <a:bodyPr>
            <a:normAutofit/>
          </a:bodyPr>
          <a:lstStyle>
            <a:lvl1pPr>
              <a:defRPr sz="2400" b="1">
                <a:latin typeface="+mn-lt"/>
              </a:defRPr>
            </a:lvl1pPr>
          </a:lstStyle>
          <a:p>
            <a:r>
              <a:rPr lang="de-DE" smtClean="0"/>
              <a:t>Titelmasterformat durch Klicken bearbeiten</a:t>
            </a:r>
            <a:endParaRPr lang="de-CH" dirty="0"/>
          </a:p>
        </p:txBody>
      </p:sp>
      <p:sp>
        <p:nvSpPr>
          <p:cNvPr id="5" name="Foliennummernplatzhalter 4"/>
          <p:cNvSpPr>
            <a:spLocks noGrp="1"/>
          </p:cNvSpPr>
          <p:nvPr>
            <p:ph type="sldNum" sz="quarter" idx="12"/>
          </p:nvPr>
        </p:nvSpPr>
        <p:spPr>
          <a:xfrm>
            <a:off x="9200289" y="6347803"/>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8" name="Grafik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18368386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9200289" y="6293088"/>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17012475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77026" y="1282580"/>
            <a:ext cx="3932237" cy="915066"/>
          </a:xfrm>
        </p:spPr>
        <p:txBody>
          <a:bodyPr anchor="b">
            <a:normAutofit/>
          </a:bodyPr>
          <a:lstStyle>
            <a:lvl1pPr>
              <a:defRPr sz="2400">
                <a:latin typeface="+mn-lt"/>
              </a:defRPr>
            </a:lvl1pPr>
          </a:lstStyle>
          <a:p>
            <a:r>
              <a:rPr lang="de-DE" smtClean="0"/>
              <a:t>Titelmasterformat durch Klicken bearbeiten</a:t>
            </a:r>
            <a:endParaRPr lang="de-CH" dirty="0"/>
          </a:p>
        </p:txBody>
      </p:sp>
      <p:sp>
        <p:nvSpPr>
          <p:cNvPr id="3" name="Inhaltsplatzhalter 2"/>
          <p:cNvSpPr>
            <a:spLocks noGrp="1"/>
          </p:cNvSpPr>
          <p:nvPr>
            <p:ph idx="1"/>
          </p:nvPr>
        </p:nvSpPr>
        <p:spPr>
          <a:xfrm>
            <a:off x="5191463" y="1274242"/>
            <a:ext cx="6172200" cy="4574270"/>
          </a:xfrm>
        </p:spPr>
        <p:txBody>
          <a:bodyPr/>
          <a:lstStyle>
            <a:lvl1pPr>
              <a:defRPr sz="2000"/>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4" name="Textplatzhalter 3"/>
          <p:cNvSpPr>
            <a:spLocks noGrp="1"/>
          </p:cNvSpPr>
          <p:nvPr>
            <p:ph type="body" sz="half" idx="2"/>
          </p:nvPr>
        </p:nvSpPr>
        <p:spPr>
          <a:xfrm>
            <a:off x="877030" y="2189370"/>
            <a:ext cx="3932237" cy="3675479"/>
          </a:xfrm>
        </p:spPr>
        <p:txBody>
          <a:bodyPr>
            <a:normAutofit/>
          </a:bodyPr>
          <a:lstStyle>
            <a:lvl1pPr marL="0" indent="0">
              <a:buNone/>
              <a:defRPr sz="2000">
                <a:solidFill>
                  <a:srgbClr val="62626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7" name="Foliennummernplatzhalter 6"/>
          <p:cNvSpPr>
            <a:spLocks noGrp="1"/>
          </p:cNvSpPr>
          <p:nvPr>
            <p:ph type="sldNum" sz="quarter" idx="12"/>
          </p:nvPr>
        </p:nvSpPr>
        <p:spPr>
          <a:xfrm>
            <a:off x="9200289" y="6339257"/>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2078767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1352980"/>
            <a:ext cx="3932237" cy="844063"/>
          </a:xfrm>
        </p:spPr>
        <p:txBody>
          <a:bodyPr anchor="t">
            <a:normAutofit/>
          </a:bodyPr>
          <a:lstStyle>
            <a:lvl1pPr>
              <a:defRPr sz="2400"/>
            </a:lvl1pPr>
          </a:lstStyle>
          <a:p>
            <a:r>
              <a:rPr lang="de-DE" smtClean="0"/>
              <a:t>Titelmasterformat durch Klicken bearbeiten</a:t>
            </a:r>
            <a:endParaRPr lang="de-CH" dirty="0"/>
          </a:p>
        </p:txBody>
      </p:sp>
      <p:sp>
        <p:nvSpPr>
          <p:cNvPr id="3" name="Bildplatzhalter 2"/>
          <p:cNvSpPr>
            <a:spLocks noGrp="1"/>
          </p:cNvSpPr>
          <p:nvPr>
            <p:ph type="pic" idx="1"/>
          </p:nvPr>
        </p:nvSpPr>
        <p:spPr>
          <a:xfrm>
            <a:off x="5183188" y="1352981"/>
            <a:ext cx="6172200" cy="45080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CH" dirty="0"/>
          </a:p>
        </p:txBody>
      </p:sp>
      <p:sp>
        <p:nvSpPr>
          <p:cNvPr id="4" name="Textplatzhalter 3"/>
          <p:cNvSpPr>
            <a:spLocks noGrp="1"/>
          </p:cNvSpPr>
          <p:nvPr>
            <p:ph type="body" sz="half" idx="2"/>
          </p:nvPr>
        </p:nvSpPr>
        <p:spPr>
          <a:xfrm>
            <a:off x="839787" y="2229971"/>
            <a:ext cx="3932237" cy="3316288"/>
          </a:xfrm>
        </p:spPr>
        <p:txBody>
          <a:bodyPr>
            <a:normAutofit/>
          </a:bodyPr>
          <a:lstStyle>
            <a:lvl1pPr marL="0" indent="0">
              <a:buNone/>
              <a:defRPr sz="2000">
                <a:solidFill>
                  <a:srgbClr val="62626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7" name="Foliennummernplatzhalter 6"/>
          <p:cNvSpPr>
            <a:spLocks noGrp="1"/>
          </p:cNvSpPr>
          <p:nvPr>
            <p:ph type="sldNum" sz="quarter" idx="12"/>
          </p:nvPr>
        </p:nvSpPr>
        <p:spPr>
          <a:xfrm>
            <a:off x="9200289" y="6364895"/>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28076966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838200" y="1234012"/>
            <a:ext cx="10515600" cy="557550"/>
          </a:xfrm>
        </p:spPr>
        <p:txBody>
          <a:bodyPr>
            <a:normAutofit/>
          </a:bodyPr>
          <a:lstStyle>
            <a:lvl1pPr>
              <a:defRPr sz="2400" b="1"/>
            </a:lvl1pPr>
          </a:lstStyle>
          <a:p>
            <a:r>
              <a:rPr lang="de-DE" smtClean="0"/>
              <a:t>Titelmasterformat durch Klicken bearbeiten</a:t>
            </a:r>
            <a:endParaRPr lang="de-CH" dirty="0"/>
          </a:p>
        </p:txBody>
      </p:sp>
      <p:sp>
        <p:nvSpPr>
          <p:cNvPr id="3" name="Vertikaler Textplatzhalter 2"/>
          <p:cNvSpPr>
            <a:spLocks noGrp="1"/>
          </p:cNvSpPr>
          <p:nvPr>
            <p:ph type="body" orient="vert" idx="1"/>
          </p:nvPr>
        </p:nvSpPr>
        <p:spPr>
          <a:xfrm>
            <a:off x="838200" y="2180492"/>
            <a:ext cx="10515600" cy="3715117"/>
          </a:xfrm>
        </p:spPr>
        <p:txBody>
          <a:bodyPr vert="eaVert"/>
          <a:lstStyle>
            <a:lvl1pPr>
              <a:defRPr sz="2000"/>
            </a:lvl1pPr>
            <a:lvl2pPr marL="685800" indent="-228600">
              <a:buFont typeface="Symbol" panose="05050102010706020507" pitchFamily="18" charset="2"/>
              <a:buChar char="-"/>
              <a:defRPr sz="1800">
                <a:solidFill>
                  <a:srgbClr val="626262"/>
                </a:solidFill>
              </a:defRPr>
            </a:lvl2pPr>
            <a:lvl3pPr marL="1143000" indent="-228600">
              <a:buFont typeface="Symbol" panose="05050102010706020507" pitchFamily="18" charset="2"/>
              <a:buChar char="-"/>
              <a:defRPr sz="1600">
                <a:solidFill>
                  <a:srgbClr val="626262"/>
                </a:solidFill>
              </a:defRPr>
            </a:lvl3pPr>
            <a:lvl4pPr marL="1600200" indent="-228600">
              <a:buFont typeface="Symbol" panose="05050102010706020507" pitchFamily="18" charset="2"/>
              <a:buChar char="-"/>
              <a:defRPr sz="1400">
                <a:solidFill>
                  <a:srgbClr val="626262"/>
                </a:solidFill>
              </a:defRPr>
            </a:lvl4pPr>
            <a:lvl5pPr marL="2057400" indent="-228600">
              <a:buFont typeface="Symbol" panose="05050102010706020507" pitchFamily="18" charset="2"/>
              <a:buChar char="-"/>
              <a:defRPr sz="1200">
                <a:solidFill>
                  <a:srgbClr val="626262"/>
                </a:solidFill>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dirty="0"/>
          </a:p>
        </p:txBody>
      </p:sp>
      <p:sp>
        <p:nvSpPr>
          <p:cNvPr id="6" name="Foliennummernplatzhalter 5"/>
          <p:cNvSpPr>
            <a:spLocks noGrp="1"/>
          </p:cNvSpPr>
          <p:nvPr>
            <p:ph type="sldNum" sz="quarter" idx="12"/>
          </p:nvPr>
        </p:nvSpPr>
        <p:spPr>
          <a:xfrm>
            <a:off x="9200289" y="6347803"/>
            <a:ext cx="2743200" cy="365125"/>
          </a:xfrm>
        </p:spPr>
        <p:txBody>
          <a:bodyPr/>
          <a:lstStyle>
            <a:lvl1pPr>
              <a:defRPr>
                <a:solidFill>
                  <a:schemeClr val="tx1"/>
                </a:solidFill>
              </a:defRPr>
            </a:lvl1pPr>
          </a:lstStyle>
          <a:p>
            <a:fld id="{CAABB829-6652-4238-AD93-C228A53250A7}" type="slidenum">
              <a:rPr lang="de-CH" smtClean="0"/>
              <a:pPr/>
              <a:t>‹Nr.›</a:t>
            </a:fld>
            <a:endParaRPr lang="de-CH" dirty="0"/>
          </a:p>
        </p:txBody>
      </p:sp>
      <p:pic>
        <p:nvPicPr>
          <p:cNvPr id="9" name="Grafik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3489" y="261604"/>
            <a:ext cx="720000" cy="720000"/>
          </a:xfrm>
          <a:prstGeom prst="rect">
            <a:avLst/>
          </a:prstGeom>
        </p:spPr>
      </p:pic>
    </p:spTree>
    <p:extLst>
      <p:ext uri="{BB962C8B-B14F-4D97-AF65-F5344CB8AC3E}">
        <p14:creationId xmlns:p14="http://schemas.microsoft.com/office/powerpoint/2010/main" val="755157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1507090"/>
            <a:ext cx="10515600" cy="1325563"/>
          </a:xfrm>
          <a:prstGeom prst="rect">
            <a:avLst/>
          </a:prstGeom>
        </p:spPr>
        <p:txBody>
          <a:bodyPr vert="horz" lIns="91440" tIns="45720" rIns="91440" bIns="45720" rtlCol="0" anchor="ctr">
            <a:normAutofit/>
          </a:bodyPr>
          <a:lstStyle/>
          <a:p>
            <a:r>
              <a:rPr lang="de-DE" dirty="0" smtClean="0"/>
              <a:t>Titelmasterformat durch Klicken bearbeiten</a:t>
            </a:r>
            <a:endParaRPr lang="de-CH" dirty="0"/>
          </a:p>
        </p:txBody>
      </p:sp>
      <p:sp>
        <p:nvSpPr>
          <p:cNvPr id="3" name="Textplatzhalter 2"/>
          <p:cNvSpPr>
            <a:spLocks noGrp="1"/>
          </p:cNvSpPr>
          <p:nvPr>
            <p:ph type="body" idx="1"/>
          </p:nvPr>
        </p:nvSpPr>
        <p:spPr>
          <a:xfrm>
            <a:off x="838200" y="2958353"/>
            <a:ext cx="10515600" cy="3218610"/>
          </a:xfrm>
          <a:prstGeom prst="rect">
            <a:avLst/>
          </a:prstGeom>
        </p:spPr>
        <p:txBody>
          <a:bodyPr vert="horz" lIns="91440" tIns="45720" rIns="91440" bIns="45720" rtlCol="0">
            <a:normAutofit/>
          </a:bodyPr>
          <a:lstStyle/>
          <a:p>
            <a:pPr lvl="0"/>
            <a:r>
              <a:rPr lang="de-CH" dirty="0" smtClean="0"/>
              <a:t>Text oder Bild einfügen</a:t>
            </a:r>
            <a:endParaRPr lang="de-CH" dirty="0"/>
          </a:p>
        </p:txBody>
      </p:sp>
      <p:sp>
        <p:nvSpPr>
          <p:cNvPr id="4" name="Datumsplatzhalter 3"/>
          <p:cNvSpPr>
            <a:spLocks noGrp="1"/>
          </p:cNvSpPr>
          <p:nvPr>
            <p:ph type="dt" sz="half" idx="2"/>
          </p:nvPr>
        </p:nvSpPr>
        <p:spPr>
          <a:xfrm>
            <a:off x="299815"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de-CH" dirty="0" smtClean="0"/>
              <a:t>26.02.2020</a:t>
            </a:r>
            <a:endParaRPr lang="de-CH" dirty="0"/>
          </a:p>
        </p:txBody>
      </p:sp>
      <p:sp>
        <p:nvSpPr>
          <p:cNvPr id="6" name="Foliennummernplatzhalter 5"/>
          <p:cNvSpPr>
            <a:spLocks noGrp="1"/>
          </p:cNvSpPr>
          <p:nvPr>
            <p:ph type="sldNum" sz="quarter" idx="4"/>
          </p:nvPr>
        </p:nvSpPr>
        <p:spPr>
          <a:xfrm>
            <a:off x="9063527" y="6356349"/>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AABB829-6652-4238-AD93-C228A53250A7}" type="slidenum">
              <a:rPr lang="de-CH" smtClean="0"/>
              <a:pPr/>
              <a:t>‹Nr.›</a:t>
            </a:fld>
            <a:endParaRPr lang="de-CH" dirty="0"/>
          </a:p>
        </p:txBody>
      </p:sp>
    </p:spTree>
    <p:extLst>
      <p:ext uri="{BB962C8B-B14F-4D97-AF65-F5344CB8AC3E}">
        <p14:creationId xmlns:p14="http://schemas.microsoft.com/office/powerpoint/2010/main" val="965254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rgbClr val="62626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image" Target="../media/image75.gif"/></Relationships>
</file>

<file path=ppt/slides/_rels/slide10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10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g"/></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ag.admin.ch/bag/de/home/gesetze-und-bewilligungen/gesuche-bewilligungen/bewilligungen-aufsicht-im-strahlenschutz/informationen-fuer-medizinische-betriebe/diagnostische-referenzwerte-im-strahlenschutz.html" TargetMode="External"/><Relationship Id="rId2" Type="http://schemas.openxmlformats.org/officeDocument/2006/relationships/hyperlink" Target="https://www.nuklearmedizin.de/leistungen/leitlinien/"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nuklearmedizin-bern.ch/"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5.jp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7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7.ti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7.ti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image" Target="../media/image64.tif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50922" y="2565285"/>
            <a:ext cx="9144000" cy="856474"/>
          </a:xfrm>
        </p:spPr>
        <p:txBody>
          <a:bodyPr>
            <a:normAutofit/>
          </a:bodyPr>
          <a:lstStyle/>
          <a:p>
            <a:r>
              <a:rPr lang="de-CH" sz="4000" b="1" dirty="0" err="1" smtClean="0"/>
              <a:t>Sentinelszintigraphie</a:t>
            </a:r>
            <a:endParaRPr lang="de-CH" sz="4000" b="1" dirty="0"/>
          </a:p>
        </p:txBody>
      </p:sp>
      <p:sp>
        <p:nvSpPr>
          <p:cNvPr id="3" name="Untertitel 2"/>
          <p:cNvSpPr>
            <a:spLocks noGrp="1"/>
          </p:cNvSpPr>
          <p:nvPr>
            <p:ph type="subTitle" idx="1"/>
          </p:nvPr>
        </p:nvSpPr>
        <p:spPr>
          <a:xfrm>
            <a:off x="1221959" y="3592108"/>
            <a:ext cx="9144000" cy="667921"/>
          </a:xfrm>
        </p:spPr>
        <p:txBody>
          <a:bodyPr>
            <a:normAutofit/>
          </a:bodyPr>
          <a:lstStyle/>
          <a:p>
            <a:r>
              <a:rPr lang="de-CH" sz="2800" dirty="0" smtClean="0"/>
              <a:t>Klinische Anwendung - Quiz</a:t>
            </a:r>
            <a:endParaRPr lang="de-CH" sz="2800" dirty="0"/>
          </a:p>
        </p:txBody>
      </p:sp>
      <p:sp>
        <p:nvSpPr>
          <p:cNvPr id="4" name="Textfeld 3"/>
          <p:cNvSpPr txBox="1"/>
          <p:nvPr/>
        </p:nvSpPr>
        <p:spPr>
          <a:xfrm>
            <a:off x="7329913" y="6312370"/>
            <a:ext cx="4680520" cy="415498"/>
          </a:xfrm>
          <a:prstGeom prst="rect">
            <a:avLst/>
          </a:prstGeom>
          <a:noFill/>
        </p:spPr>
        <p:txBody>
          <a:bodyPr wrap="square" rtlCol="0">
            <a:spAutoFit/>
          </a:bodyPr>
          <a:lstStyle/>
          <a:p>
            <a:pPr algn="r" eaLnBrk="0" fontAlgn="base" hangingPunct="0">
              <a:spcBef>
                <a:spcPct val="0"/>
              </a:spcBef>
              <a:tabLst>
                <a:tab pos="6301105" algn="r"/>
                <a:tab pos="6246495" algn="r"/>
              </a:tabLst>
            </a:pPr>
            <a:r>
              <a:rPr lang="de-CH" sz="1000" dirty="0" err="1">
                <a:solidFill>
                  <a:srgbClr val="626262"/>
                </a:solidFill>
                <a:ea typeface="Times New Roman"/>
                <a:cs typeface="Arial" panose="020B0604020202020204" pitchFamily="34" charset="0"/>
              </a:rPr>
              <a:t>medi</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Zentrum für medizinische Bildung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smtClean="0">
                <a:solidFill>
                  <a:srgbClr val="626262"/>
                </a:solidFill>
                <a:ea typeface="Times New Roman"/>
                <a:cs typeface="Arial" panose="020B0604020202020204" pitchFamily="34" charset="0"/>
              </a:rPr>
              <a:t>Medizinisch-Technische Radiologie</a:t>
            </a:r>
            <a:endParaRPr lang="de-CH" sz="1000" dirty="0">
              <a:solidFill>
                <a:srgbClr val="626262"/>
              </a:solidFill>
              <a:ea typeface="Times New Roman"/>
              <a:cs typeface="Arial" panose="020B0604020202020204" pitchFamily="34" charset="0"/>
            </a:endParaRPr>
          </a:p>
          <a:p>
            <a:pPr algn="r" eaLnBrk="0" fontAlgn="base" hangingPunct="0">
              <a:spcBef>
                <a:spcPct val="0"/>
              </a:spcBef>
              <a:tabLst>
                <a:tab pos="6301105" algn="r"/>
                <a:tab pos="6246495" algn="r"/>
              </a:tabLst>
            </a:pP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Max-</a:t>
            </a:r>
            <a:r>
              <a:rPr lang="de-CH" sz="1000" dirty="0" err="1">
                <a:solidFill>
                  <a:srgbClr val="626262"/>
                </a:solidFill>
                <a:ea typeface="Times New Roman"/>
                <a:cs typeface="Arial" panose="020B0604020202020204" pitchFamily="34" charset="0"/>
              </a:rPr>
              <a:t>Daetwyler</a:t>
            </a:r>
            <a:r>
              <a:rPr lang="de-CH" sz="1000" dirty="0">
                <a:solidFill>
                  <a:srgbClr val="626262"/>
                </a:solidFill>
                <a:ea typeface="Times New Roman"/>
                <a:cs typeface="Arial" panose="020B0604020202020204" pitchFamily="34" charset="0"/>
              </a:rPr>
              <a:t>-Platz 2</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003D81"/>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3014 Bern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Tel. 031 537 </a:t>
            </a:r>
            <a:r>
              <a:rPr lang="de-CH" sz="1000" dirty="0" smtClean="0">
                <a:solidFill>
                  <a:srgbClr val="626262"/>
                </a:solidFill>
                <a:ea typeface="Times New Roman"/>
                <a:cs typeface="Arial" panose="020B0604020202020204" pitchFamily="34" charset="0"/>
              </a:rPr>
              <a:t>32 20 </a:t>
            </a:r>
            <a:r>
              <a:rPr lang="de-CH" sz="1000" dirty="0" smtClean="0">
                <a:solidFill>
                  <a:srgbClr val="379BFF"/>
                </a:solidFill>
                <a:ea typeface="Times New Roman"/>
                <a:cs typeface="Arial" panose="020B0604020202020204" pitchFamily="34" charset="0"/>
              </a:rPr>
              <a:t>|</a:t>
            </a:r>
            <a:r>
              <a:rPr lang="de-CH" sz="1000" dirty="0" smtClean="0">
                <a:solidFill>
                  <a:srgbClr val="9E9E9E"/>
                </a:solidFill>
                <a:ea typeface="Times New Roman"/>
                <a:cs typeface="Arial" panose="020B0604020202020204" pitchFamily="34" charset="0"/>
              </a:rPr>
              <a:t> </a:t>
            </a:r>
            <a:r>
              <a:rPr lang="de-CH" sz="1000" dirty="0" smtClean="0">
                <a:solidFill>
                  <a:srgbClr val="626262"/>
                </a:solidFill>
                <a:ea typeface="Times New Roman"/>
                <a:cs typeface="Arial" panose="020B0604020202020204" pitchFamily="34" charset="0"/>
              </a:rPr>
              <a:t>mtr@medi.ch</a:t>
            </a:r>
            <a:endParaRPr lang="de-CH" sz="1000" dirty="0">
              <a:solidFill>
                <a:srgbClr val="626262"/>
              </a:solidFill>
              <a:ea typeface="Times New Roman"/>
              <a:cs typeface="Arial" panose="020B0604020202020204" pitchFamily="34" charset="0"/>
            </a:endParaRPr>
          </a:p>
        </p:txBody>
      </p:sp>
      <p:sp>
        <p:nvSpPr>
          <p:cNvPr id="5" name="Rectangle 3"/>
          <p:cNvSpPr txBox="1">
            <a:spLocks noChangeArrowheads="1"/>
          </p:cNvSpPr>
          <p:nvPr/>
        </p:nvSpPr>
        <p:spPr bwMode="auto">
          <a:xfrm>
            <a:off x="270991" y="6063984"/>
            <a:ext cx="417646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30000"/>
              </a:spcBef>
              <a:spcAft>
                <a:spcPct val="0"/>
              </a:spcAft>
              <a:buClr>
                <a:schemeClr val="folHlink"/>
              </a:buClr>
              <a:buSzPct val="120000"/>
              <a:buFontTx/>
              <a:buNone/>
              <a:defRPr sz="1200"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2pPr>
            <a:lvl3pPr marL="1143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3pPr>
            <a:lvl4pPr marL="1600200" indent="-22860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4pPr>
            <a:lvl5pPr marL="20574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5pPr>
            <a:lvl6pPr marL="25146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6pPr>
            <a:lvl7pPr marL="29718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7pPr>
            <a:lvl8pPr marL="3429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8pPr>
            <a:lvl9pPr marL="38862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9pPr>
          </a:lstStyle>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smtClean="0">
                <a:ln>
                  <a:noFill/>
                </a:ln>
                <a:solidFill>
                  <a:srgbClr val="626262"/>
                </a:solidFill>
                <a:effectLst/>
                <a:uLnTx/>
                <a:uFillTx/>
                <a:ea typeface="+mn-ea"/>
                <a:cs typeface="+mn-cs"/>
              </a:rPr>
              <a:t>Dr. med. Bernd O. Vollnberg</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smtClean="0">
                <a:ln>
                  <a:noFill/>
                </a:ln>
                <a:solidFill>
                  <a:srgbClr val="626262"/>
                </a:solidFill>
                <a:effectLst/>
                <a:uLnTx/>
                <a:uFillTx/>
                <a:ea typeface="+mn-ea"/>
                <a:cs typeface="+mn-cs"/>
              </a:rPr>
              <a:t>Facharzt für Radiologie</a:t>
            </a:r>
            <a:r>
              <a:rPr kumimoji="0" lang="de-CH" sz="1000" i="0" u="none" strike="noStrike" kern="0" cap="none" spc="0" normalizeH="0" noProof="0" dirty="0" smtClean="0">
                <a:ln>
                  <a:noFill/>
                </a:ln>
                <a:solidFill>
                  <a:srgbClr val="626262"/>
                </a:solidFill>
                <a:effectLst/>
                <a:uLnTx/>
                <a:uFillTx/>
                <a:ea typeface="+mn-ea"/>
                <a:cs typeface="+mn-cs"/>
              </a:rPr>
              <a:t> und Nuklearmedizin</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lang="de-CH" sz="1000" kern="0" noProof="0" dirty="0" smtClean="0">
                <a:solidFill>
                  <a:srgbClr val="626262"/>
                </a:solidFill>
              </a:rPr>
              <a:t>Institut für Nuklearmedizin, Salem-Spital</a:t>
            </a:r>
            <a:endParaRPr kumimoji="0" lang="de-CH" sz="1000" i="0" u="none" strike="noStrike" kern="0" cap="none" spc="0" normalizeH="0" baseline="0" noProof="0" dirty="0" smtClean="0">
              <a:ln>
                <a:noFill/>
              </a:ln>
              <a:solidFill>
                <a:srgbClr val="626262"/>
              </a:solidFill>
              <a:effectLst/>
              <a:uLnTx/>
              <a:uFillTx/>
              <a:ea typeface="+mn-ea"/>
              <a:cs typeface="+mn-cs"/>
            </a:endParaRPr>
          </a:p>
        </p:txBody>
      </p:sp>
    </p:spTree>
    <p:extLst>
      <p:ext uri="{BB962C8B-B14F-4D97-AF65-F5344CB8AC3E}">
        <p14:creationId xmlns:p14="http://schemas.microsoft.com/office/powerpoint/2010/main" val="1264355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10</a:t>
            </a:fld>
            <a:endParaRPr lang="de-CH" dirty="0">
              <a:solidFill>
                <a:schemeClr val="tx1"/>
              </a:solidFill>
            </a:endParaRPr>
          </a:p>
        </p:txBody>
      </p:sp>
      <p:sp>
        <p:nvSpPr>
          <p:cNvPr id="7" name="Inhaltsplatzhalter 2"/>
          <p:cNvSpPr>
            <a:spLocks noGrp="1"/>
          </p:cNvSpPr>
          <p:nvPr>
            <p:ph idx="1"/>
          </p:nvPr>
        </p:nvSpPr>
        <p:spPr>
          <a:xfrm>
            <a:off x="895864" y="1886727"/>
            <a:ext cx="9559700" cy="4846582"/>
          </a:xfrm>
        </p:spPr>
        <p:txBody>
          <a:bodyPr>
            <a:normAutofit lnSpcReduction="10000"/>
          </a:bodyPr>
          <a:lstStyle/>
          <a:p>
            <a:pPr marL="0" indent="0">
              <a:buNone/>
            </a:pPr>
            <a:r>
              <a:rPr lang="de-CH" sz="1800" b="1" dirty="0" smtClean="0"/>
              <a:t>1 - Was ist ein Radiopharmakon und wie funktioniert es?</a:t>
            </a:r>
          </a:p>
          <a:p>
            <a:pPr marL="342900" indent="-342900">
              <a:buFont typeface="+mj-lt"/>
              <a:buAutoNum type="alphaLcParenR"/>
            </a:pPr>
            <a:r>
              <a:rPr lang="de-CH" sz="1800" b="1" dirty="0" smtClean="0"/>
              <a:t>Ein Radiopharmakon besteht aus einem Radionuklid und einem Trägermolekül, welches die biologische Funktion bestimmt.</a:t>
            </a:r>
          </a:p>
          <a:p>
            <a:pPr marL="457200" lvl="1" indent="0">
              <a:buNone/>
            </a:pPr>
            <a:r>
              <a:rPr lang="de-CH" sz="1600" i="1" dirty="0" smtClean="0"/>
              <a:t>Korrekt!</a:t>
            </a:r>
          </a:p>
          <a:p>
            <a:pPr marL="342900" indent="-342900">
              <a:buFont typeface="+mj-lt"/>
              <a:buAutoNum type="alphaLcParenR"/>
            </a:pPr>
            <a:r>
              <a:rPr lang="de-CH" sz="1800" b="1" dirty="0" smtClean="0"/>
              <a:t>Ein Radiopharmakon besteht aus einem radioaktiven Molekül, welches eine bestimmte biologische Funktion hat.</a:t>
            </a:r>
          </a:p>
          <a:p>
            <a:pPr marL="457200" lvl="1" indent="0">
              <a:buNone/>
            </a:pPr>
            <a:r>
              <a:rPr lang="de-CH" sz="1600" i="1" dirty="0" smtClean="0"/>
              <a:t>Der Begriff radioaktives Molekül ist unscharf. Radioaktiv ist das an das Molekül gekoppelte Radionuklid – also ein Atom innerhalb des Molekülverbundes. Das für eine bestimmte Funktion designte und hergestellte Molekül wird mit dem radioaktiven Nuklid markiert. Beide zusammen ergeben dann das Radiopharmakon.</a:t>
            </a:r>
          </a:p>
          <a:p>
            <a:pPr marL="342900" indent="-342900">
              <a:buFont typeface="+mj-lt"/>
              <a:buAutoNum type="alphaLcParenR"/>
            </a:pPr>
            <a:r>
              <a:rPr lang="de-CH" sz="1800" b="1" dirty="0" smtClean="0"/>
              <a:t>Ein Radiopharmakon besteht aus einem biologischen Nuklid, welches an einen radioaktiven Tracer gekoppelt ist.</a:t>
            </a:r>
          </a:p>
          <a:p>
            <a:pPr marL="457200" lvl="1" indent="0">
              <a:buNone/>
            </a:pPr>
            <a:r>
              <a:rPr lang="de-CH" sz="1600" i="1" dirty="0" smtClean="0"/>
              <a:t>Tracer = Radiopharmakon. Das Nuklid bezeichnet den radioaktiven Bestandteil.</a:t>
            </a:r>
          </a:p>
          <a:p>
            <a:pPr marL="342900" indent="-342900">
              <a:buFont typeface="+mj-lt"/>
              <a:buAutoNum type="alphaLcParenR"/>
            </a:pPr>
            <a:r>
              <a:rPr lang="de-CH" sz="1800" b="1" dirty="0" smtClean="0"/>
              <a:t>Ein Radiopharmakon ist immer ein Radionuklid, welches eine bestimmte biologische Funktion hat.</a:t>
            </a:r>
          </a:p>
          <a:p>
            <a:pPr marL="457200" lvl="1" indent="0">
              <a:buNone/>
            </a:pPr>
            <a:r>
              <a:rPr lang="de-CH" sz="1600" i="1" dirty="0" smtClean="0"/>
              <a:t>Radioaktives Jod für Schilddrüsenszintigraphien und –</a:t>
            </a:r>
            <a:r>
              <a:rPr lang="de-CH" sz="1600" i="1" dirty="0" err="1" smtClean="0"/>
              <a:t>therapien</a:t>
            </a:r>
            <a:r>
              <a:rPr lang="de-CH" sz="1600" i="1" dirty="0" smtClean="0"/>
              <a:t> oder auch radioaktives Fluor sind Beispiele, bei denen ein Trägermolekül nicht gebraucht wird, um eine biologische Funktion darzustellen. Die meisten Radiopharmaka sind jedoch in der Regel spezifisch designte und hergestellte Molekülstrukturen, die mit einem Radionuklid markiert werden. </a:t>
            </a:r>
            <a:endParaRPr lang="de-CH" sz="1600" i="1" dirty="0"/>
          </a:p>
        </p:txBody>
      </p:sp>
      <p:pic>
        <p:nvPicPr>
          <p:cNvPr id="3" name="Grafik 2"/>
          <p:cNvPicPr>
            <a:picLocks noChangeAspect="1"/>
          </p:cNvPicPr>
          <p:nvPr/>
        </p:nvPicPr>
        <p:blipFill>
          <a:blip r:embed="rId2"/>
          <a:stretch>
            <a:fillRect/>
          </a:stretch>
        </p:blipFill>
        <p:spPr>
          <a:xfrm>
            <a:off x="8961" y="2244966"/>
            <a:ext cx="12174077" cy="4214200"/>
          </a:xfrm>
          <a:prstGeom prst="rect">
            <a:avLst/>
          </a:prstGeom>
        </p:spPr>
      </p:pic>
      <p:pic>
        <p:nvPicPr>
          <p:cNvPr id="4" name="Grafik 3"/>
          <p:cNvPicPr>
            <a:picLocks noChangeAspect="1"/>
          </p:cNvPicPr>
          <p:nvPr/>
        </p:nvPicPr>
        <p:blipFill>
          <a:blip r:embed="rId3"/>
          <a:stretch>
            <a:fillRect/>
          </a:stretch>
        </p:blipFill>
        <p:spPr>
          <a:xfrm>
            <a:off x="281269" y="3890234"/>
            <a:ext cx="5428867" cy="2706004"/>
          </a:xfrm>
          <a:prstGeom prst="rect">
            <a:avLst/>
          </a:prstGeom>
        </p:spPr>
      </p:pic>
      <p:sp>
        <p:nvSpPr>
          <p:cNvPr id="6" name="Rechteck 5"/>
          <p:cNvSpPr/>
          <p:nvPr/>
        </p:nvSpPr>
        <p:spPr>
          <a:xfrm>
            <a:off x="530159" y="3572495"/>
            <a:ext cx="2358957" cy="277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smtClean="0">
                <a:solidFill>
                  <a:schemeClr val="tx1"/>
                </a:solidFill>
              </a:rPr>
              <a:t>Nuklid</a:t>
            </a:r>
            <a:endParaRPr lang="de-CH" b="1" dirty="0">
              <a:solidFill>
                <a:schemeClr val="tx1"/>
              </a:solidFill>
            </a:endParaRPr>
          </a:p>
        </p:txBody>
      </p:sp>
      <p:sp>
        <p:nvSpPr>
          <p:cNvPr id="9" name="Rechteck 8"/>
          <p:cNvSpPr/>
          <p:nvPr/>
        </p:nvSpPr>
        <p:spPr>
          <a:xfrm>
            <a:off x="8779213" y="4310018"/>
            <a:ext cx="3312268" cy="2149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a:off x="6896911" y="3608962"/>
            <a:ext cx="3253902" cy="35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p:cNvSpPr txBox="1"/>
          <p:nvPr/>
        </p:nvSpPr>
        <p:spPr>
          <a:xfrm>
            <a:off x="7228163" y="3572495"/>
            <a:ext cx="971741" cy="369332"/>
          </a:xfrm>
          <a:prstGeom prst="rect">
            <a:avLst/>
          </a:prstGeom>
          <a:noFill/>
        </p:spPr>
        <p:txBody>
          <a:bodyPr wrap="none" rtlCol="0">
            <a:spAutoFit/>
          </a:bodyPr>
          <a:lstStyle/>
          <a:p>
            <a:r>
              <a:rPr lang="de-CH" b="1" dirty="0" smtClean="0"/>
              <a:t>Molekül</a:t>
            </a:r>
            <a:endParaRPr lang="de-CH" b="1" dirty="0"/>
          </a:p>
        </p:txBody>
      </p:sp>
      <p:pic>
        <p:nvPicPr>
          <p:cNvPr id="11" name="Grafik 10"/>
          <p:cNvPicPr>
            <a:picLocks noChangeAspect="1"/>
          </p:cNvPicPr>
          <p:nvPr/>
        </p:nvPicPr>
        <p:blipFill>
          <a:blip r:embed="rId4"/>
          <a:stretch>
            <a:fillRect/>
          </a:stretch>
        </p:blipFill>
        <p:spPr>
          <a:xfrm>
            <a:off x="5000613" y="5600421"/>
            <a:ext cx="675631" cy="652959"/>
          </a:xfrm>
          <a:prstGeom prst="rect">
            <a:avLst/>
          </a:prstGeom>
        </p:spPr>
      </p:pic>
      <p:sp>
        <p:nvSpPr>
          <p:cNvPr id="13" name="Rechteck 12"/>
          <p:cNvSpPr/>
          <p:nvPr/>
        </p:nvSpPr>
        <p:spPr>
          <a:xfrm>
            <a:off x="5767801" y="2140086"/>
            <a:ext cx="6323680" cy="46595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528" y="2244966"/>
            <a:ext cx="6010595" cy="4488343"/>
          </a:xfrm>
          <a:prstGeom prst="rect">
            <a:avLst/>
          </a:prstGeom>
        </p:spPr>
      </p:pic>
      <p:pic>
        <p:nvPicPr>
          <p:cNvPr id="14" name="Grafik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1988" y="208892"/>
            <a:ext cx="2887674" cy="2801236"/>
          </a:xfrm>
          <a:prstGeom prst="rect">
            <a:avLst/>
          </a:prstGeom>
        </p:spPr>
      </p:pic>
      <p:pic>
        <p:nvPicPr>
          <p:cNvPr id="15" name="Grafik 14"/>
          <p:cNvPicPr>
            <a:picLocks noChangeAspect="1"/>
          </p:cNvPicPr>
          <p:nvPr/>
        </p:nvPicPr>
        <p:blipFill>
          <a:blip r:embed="rId7"/>
          <a:stretch>
            <a:fillRect/>
          </a:stretch>
        </p:blipFill>
        <p:spPr>
          <a:xfrm>
            <a:off x="208048" y="296769"/>
            <a:ext cx="5559753" cy="3312193"/>
          </a:xfrm>
          <a:prstGeom prst="rect">
            <a:avLst/>
          </a:prstGeom>
        </p:spPr>
      </p:pic>
      <p:sp>
        <p:nvSpPr>
          <p:cNvPr id="16" name="Pfeil nach rechts 15"/>
          <p:cNvSpPr/>
          <p:nvPr/>
        </p:nvSpPr>
        <p:spPr>
          <a:xfrm rot="17614352">
            <a:off x="7427035" y="3880015"/>
            <a:ext cx="2120891" cy="23195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Tree>
    <p:extLst>
      <p:ext uri="{BB962C8B-B14F-4D97-AF65-F5344CB8AC3E}">
        <p14:creationId xmlns:p14="http://schemas.microsoft.com/office/powerpoint/2010/main" val="37551340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329913" y="6312370"/>
            <a:ext cx="4680520" cy="415498"/>
          </a:xfrm>
          <a:prstGeom prst="rect">
            <a:avLst/>
          </a:prstGeom>
          <a:noFill/>
        </p:spPr>
        <p:txBody>
          <a:bodyPr wrap="square" rtlCol="0">
            <a:spAutoFit/>
          </a:bodyPr>
          <a:lstStyle/>
          <a:p>
            <a:pPr algn="r" eaLnBrk="0" fontAlgn="base" hangingPunct="0">
              <a:spcBef>
                <a:spcPct val="0"/>
              </a:spcBef>
              <a:tabLst>
                <a:tab pos="6301105" algn="r"/>
                <a:tab pos="6246495" algn="r"/>
              </a:tabLst>
            </a:pPr>
            <a:r>
              <a:rPr lang="de-CH" sz="1000" dirty="0" err="1">
                <a:solidFill>
                  <a:srgbClr val="626262"/>
                </a:solidFill>
                <a:ea typeface="Times New Roman"/>
                <a:cs typeface="Arial" panose="020B0604020202020204" pitchFamily="34" charset="0"/>
              </a:rPr>
              <a:t>medi</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Zentrum für medizinische Bildung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Medizinisch-Technische Radiologie</a:t>
            </a:r>
          </a:p>
          <a:p>
            <a:pPr algn="r" eaLnBrk="0" fontAlgn="base" hangingPunct="0">
              <a:spcBef>
                <a:spcPct val="0"/>
              </a:spcBef>
              <a:tabLst>
                <a:tab pos="6301105" algn="r"/>
                <a:tab pos="6246495" algn="r"/>
              </a:tabLst>
            </a:pP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Max-</a:t>
            </a:r>
            <a:r>
              <a:rPr lang="de-CH" sz="1000" dirty="0" err="1">
                <a:solidFill>
                  <a:srgbClr val="626262"/>
                </a:solidFill>
                <a:ea typeface="Times New Roman"/>
                <a:cs typeface="Arial" panose="020B0604020202020204" pitchFamily="34" charset="0"/>
              </a:rPr>
              <a:t>Daetwyler</a:t>
            </a:r>
            <a:r>
              <a:rPr lang="de-CH" sz="1000" dirty="0">
                <a:solidFill>
                  <a:srgbClr val="626262"/>
                </a:solidFill>
                <a:ea typeface="Times New Roman"/>
                <a:cs typeface="Arial" panose="020B0604020202020204" pitchFamily="34" charset="0"/>
              </a:rPr>
              <a:t>-Platz 2</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003D81"/>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3014 Bern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Tel. 031 537 32 20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mtr@medi.ch</a:t>
            </a:r>
          </a:p>
        </p:txBody>
      </p:sp>
      <p:sp>
        <p:nvSpPr>
          <p:cNvPr id="5" name="Rectangle 3"/>
          <p:cNvSpPr txBox="1">
            <a:spLocks noChangeArrowheads="1"/>
          </p:cNvSpPr>
          <p:nvPr/>
        </p:nvSpPr>
        <p:spPr bwMode="auto">
          <a:xfrm>
            <a:off x="270991" y="6063984"/>
            <a:ext cx="417646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30000"/>
              </a:spcBef>
              <a:spcAft>
                <a:spcPct val="0"/>
              </a:spcAft>
              <a:buClr>
                <a:schemeClr val="folHlink"/>
              </a:buClr>
              <a:buSzPct val="120000"/>
              <a:buFontTx/>
              <a:buNone/>
              <a:defRPr sz="1200"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2pPr>
            <a:lvl3pPr marL="1143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3pPr>
            <a:lvl4pPr marL="1600200" indent="-22860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4pPr>
            <a:lvl5pPr marL="20574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5pPr>
            <a:lvl6pPr marL="25146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6pPr>
            <a:lvl7pPr marL="29718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7pPr>
            <a:lvl8pPr marL="3429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8pPr>
            <a:lvl9pPr marL="38862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9pPr>
          </a:lstStyle>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Dr. med. Bernd O. Vollnberg</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Facharzt für Radiologie</a:t>
            </a:r>
            <a:r>
              <a:rPr kumimoji="0" lang="de-CH" sz="1000" i="0" u="none" strike="noStrike" kern="0" cap="none" spc="0" normalizeH="0" noProof="0" dirty="0">
                <a:ln>
                  <a:noFill/>
                </a:ln>
                <a:solidFill>
                  <a:srgbClr val="626262"/>
                </a:solidFill>
                <a:effectLst/>
                <a:uLnTx/>
                <a:uFillTx/>
                <a:ea typeface="+mn-ea"/>
                <a:cs typeface="+mn-cs"/>
              </a:rPr>
              <a:t> und Nuklearmedizin</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lang="de-CH" sz="1000" kern="0" dirty="0">
                <a:solidFill>
                  <a:srgbClr val="626262"/>
                </a:solidFill>
              </a:rPr>
              <a:t>Universitätsklinik für Nuklearmedizin, </a:t>
            </a:r>
            <a:r>
              <a:rPr kumimoji="0" lang="de-CH" sz="1000" i="0" u="none" strike="noStrike" kern="0" cap="none" spc="0" normalizeH="0" noProof="0" dirty="0">
                <a:ln>
                  <a:noFill/>
                </a:ln>
                <a:solidFill>
                  <a:srgbClr val="626262"/>
                </a:solidFill>
                <a:effectLst/>
                <a:uLnTx/>
                <a:uFillTx/>
                <a:ea typeface="+mn-ea"/>
                <a:cs typeface="+mn-cs"/>
              </a:rPr>
              <a:t>Inselspital Bern</a:t>
            </a:r>
            <a:endParaRPr kumimoji="0" lang="de-CH" sz="1000" i="0" u="none" strike="noStrike" kern="0" cap="none" spc="0" normalizeH="0" baseline="0" noProof="0" dirty="0">
              <a:ln>
                <a:noFill/>
              </a:ln>
              <a:solidFill>
                <a:srgbClr val="626262"/>
              </a:solidFill>
              <a:effectLst/>
              <a:uLnTx/>
              <a:uFillTx/>
              <a:ea typeface="+mn-ea"/>
              <a:cs typeface="+mn-cs"/>
            </a:endParaRPr>
          </a:p>
        </p:txBody>
      </p:sp>
      <p:sp>
        <p:nvSpPr>
          <p:cNvPr id="6" name="Untertitel 5"/>
          <p:cNvSpPr>
            <a:spLocks noGrp="1"/>
          </p:cNvSpPr>
          <p:nvPr>
            <p:ph type="subTitle" idx="1"/>
          </p:nvPr>
        </p:nvSpPr>
        <p:spPr/>
        <p:txBody>
          <a:bodyPr/>
          <a:lstStyle/>
          <a:p>
            <a:endParaRPr lang="de-CH"/>
          </a:p>
        </p:txBody>
      </p:sp>
      <p:sp>
        <p:nvSpPr>
          <p:cNvPr id="7" name="Titel 6"/>
          <p:cNvSpPr>
            <a:spLocks noGrp="1"/>
          </p:cNvSpPr>
          <p:nvPr>
            <p:ph type="ctrTitle"/>
          </p:nvPr>
        </p:nvSpPr>
        <p:spPr/>
        <p:txBody>
          <a:bodyPr/>
          <a:lstStyle/>
          <a:p>
            <a:endParaRPr lang="de-CH" dirty="0"/>
          </a:p>
        </p:txBody>
      </p:sp>
      <p:sp>
        <p:nvSpPr>
          <p:cNvPr id="8" name="Rechteck 7"/>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pic>
        <p:nvPicPr>
          <p:cNvPr id="2" name="Grafik 1"/>
          <p:cNvPicPr>
            <a:picLocks noChangeAspect="1"/>
          </p:cNvPicPr>
          <p:nvPr/>
        </p:nvPicPr>
        <p:blipFill>
          <a:blip r:embed="rId3"/>
          <a:stretch>
            <a:fillRect/>
          </a:stretch>
        </p:blipFill>
        <p:spPr>
          <a:xfrm>
            <a:off x="308917" y="695621"/>
            <a:ext cx="6662972" cy="5501292"/>
          </a:xfrm>
          <a:prstGeom prst="rect">
            <a:avLst/>
          </a:prstGeom>
        </p:spPr>
      </p:pic>
      <p:pic>
        <p:nvPicPr>
          <p:cNvPr id="9" name="Grafik 8"/>
          <p:cNvPicPr>
            <a:picLocks noChangeAspect="1"/>
          </p:cNvPicPr>
          <p:nvPr/>
        </p:nvPicPr>
        <p:blipFill rotWithShape="1">
          <a:blip r:embed="rId4">
            <a:extLst>
              <a:ext uri="{28A0092B-C50C-407E-A947-70E740481C1C}">
                <a14:useLocalDpi xmlns:a14="http://schemas.microsoft.com/office/drawing/2010/main" val="0"/>
              </a:ext>
            </a:extLst>
          </a:blip>
          <a:srcRect b="19040"/>
          <a:stretch/>
        </p:blipFill>
        <p:spPr>
          <a:xfrm>
            <a:off x="7821826" y="477806"/>
            <a:ext cx="3987590" cy="2154183"/>
          </a:xfrm>
          <a:prstGeom prst="rect">
            <a:avLst/>
          </a:prstGeom>
        </p:spPr>
      </p:pic>
      <p:cxnSp>
        <p:nvCxnSpPr>
          <p:cNvPr id="11" name="Gerade Verbindung mit Pfeil 10"/>
          <p:cNvCxnSpPr/>
          <p:nvPr/>
        </p:nvCxnSpPr>
        <p:spPr>
          <a:xfrm flipV="1">
            <a:off x="4300151" y="1556951"/>
            <a:ext cx="3404287" cy="2842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823" y="3886457"/>
            <a:ext cx="4514850" cy="2495550"/>
          </a:xfrm>
          <a:prstGeom prst="rect">
            <a:avLst/>
          </a:prstGeom>
        </p:spPr>
      </p:pic>
    </p:spTree>
    <p:extLst>
      <p:ext uri="{BB962C8B-B14F-4D97-AF65-F5344CB8AC3E}">
        <p14:creationId xmlns:p14="http://schemas.microsoft.com/office/powerpoint/2010/main" val="16931975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329913" y="6312370"/>
            <a:ext cx="4680520" cy="415498"/>
          </a:xfrm>
          <a:prstGeom prst="rect">
            <a:avLst/>
          </a:prstGeom>
          <a:noFill/>
        </p:spPr>
        <p:txBody>
          <a:bodyPr wrap="square" rtlCol="0">
            <a:spAutoFit/>
          </a:bodyPr>
          <a:lstStyle/>
          <a:p>
            <a:pPr algn="r" eaLnBrk="0" fontAlgn="base" hangingPunct="0">
              <a:spcBef>
                <a:spcPct val="0"/>
              </a:spcBef>
              <a:tabLst>
                <a:tab pos="6301105" algn="r"/>
                <a:tab pos="6246495" algn="r"/>
              </a:tabLst>
            </a:pPr>
            <a:r>
              <a:rPr lang="de-CH" sz="1000" dirty="0" err="1">
                <a:solidFill>
                  <a:srgbClr val="626262"/>
                </a:solidFill>
                <a:ea typeface="Times New Roman"/>
                <a:cs typeface="Arial" panose="020B0604020202020204" pitchFamily="34" charset="0"/>
              </a:rPr>
              <a:t>medi</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Zentrum für medizinische Bildung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Medizinisch-Technische Radiologie</a:t>
            </a:r>
          </a:p>
          <a:p>
            <a:pPr algn="r" eaLnBrk="0" fontAlgn="base" hangingPunct="0">
              <a:spcBef>
                <a:spcPct val="0"/>
              </a:spcBef>
              <a:tabLst>
                <a:tab pos="6301105" algn="r"/>
                <a:tab pos="6246495" algn="r"/>
              </a:tabLst>
            </a:pP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Max-</a:t>
            </a:r>
            <a:r>
              <a:rPr lang="de-CH" sz="1000" dirty="0" err="1">
                <a:solidFill>
                  <a:srgbClr val="626262"/>
                </a:solidFill>
                <a:ea typeface="Times New Roman"/>
                <a:cs typeface="Arial" panose="020B0604020202020204" pitchFamily="34" charset="0"/>
              </a:rPr>
              <a:t>Daetwyler</a:t>
            </a:r>
            <a:r>
              <a:rPr lang="de-CH" sz="1000" dirty="0">
                <a:solidFill>
                  <a:srgbClr val="626262"/>
                </a:solidFill>
                <a:ea typeface="Times New Roman"/>
                <a:cs typeface="Arial" panose="020B0604020202020204" pitchFamily="34" charset="0"/>
              </a:rPr>
              <a:t>-Platz 2</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003D81"/>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3014 Bern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Tel. 031 537 32 20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mtr@medi.ch</a:t>
            </a:r>
          </a:p>
        </p:txBody>
      </p:sp>
      <p:sp>
        <p:nvSpPr>
          <p:cNvPr id="5" name="Rectangle 3"/>
          <p:cNvSpPr txBox="1">
            <a:spLocks noChangeArrowheads="1"/>
          </p:cNvSpPr>
          <p:nvPr/>
        </p:nvSpPr>
        <p:spPr bwMode="auto">
          <a:xfrm>
            <a:off x="270991" y="6063984"/>
            <a:ext cx="417646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30000"/>
              </a:spcBef>
              <a:spcAft>
                <a:spcPct val="0"/>
              </a:spcAft>
              <a:buClr>
                <a:schemeClr val="folHlink"/>
              </a:buClr>
              <a:buSzPct val="120000"/>
              <a:buFontTx/>
              <a:buNone/>
              <a:defRPr sz="1200"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2pPr>
            <a:lvl3pPr marL="1143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3pPr>
            <a:lvl4pPr marL="1600200" indent="-22860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4pPr>
            <a:lvl5pPr marL="20574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5pPr>
            <a:lvl6pPr marL="25146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6pPr>
            <a:lvl7pPr marL="29718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7pPr>
            <a:lvl8pPr marL="3429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8pPr>
            <a:lvl9pPr marL="38862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9pPr>
          </a:lstStyle>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Dr. med. Bernd O. Vollnberg</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Facharzt für Radiologie</a:t>
            </a:r>
            <a:r>
              <a:rPr kumimoji="0" lang="de-CH" sz="1000" i="0" u="none" strike="noStrike" kern="0" cap="none" spc="0" normalizeH="0" noProof="0" dirty="0">
                <a:ln>
                  <a:noFill/>
                </a:ln>
                <a:solidFill>
                  <a:srgbClr val="626262"/>
                </a:solidFill>
                <a:effectLst/>
                <a:uLnTx/>
                <a:uFillTx/>
                <a:ea typeface="+mn-ea"/>
                <a:cs typeface="+mn-cs"/>
              </a:rPr>
              <a:t> und Nuklearmedizin</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lang="de-CH" sz="1000" kern="0" dirty="0">
                <a:solidFill>
                  <a:srgbClr val="626262"/>
                </a:solidFill>
              </a:rPr>
              <a:t>Universitätsklinik für Nuklearmedizin, </a:t>
            </a:r>
            <a:r>
              <a:rPr kumimoji="0" lang="de-CH" sz="1000" i="0" u="none" strike="noStrike" kern="0" cap="none" spc="0" normalizeH="0" noProof="0" dirty="0">
                <a:ln>
                  <a:noFill/>
                </a:ln>
                <a:solidFill>
                  <a:srgbClr val="626262"/>
                </a:solidFill>
                <a:effectLst/>
                <a:uLnTx/>
                <a:uFillTx/>
                <a:ea typeface="+mn-ea"/>
                <a:cs typeface="+mn-cs"/>
              </a:rPr>
              <a:t>Inselspital Bern</a:t>
            </a:r>
            <a:endParaRPr kumimoji="0" lang="de-CH" sz="1000" i="0" u="none" strike="noStrike" kern="0" cap="none" spc="0" normalizeH="0" baseline="0" noProof="0" dirty="0">
              <a:ln>
                <a:noFill/>
              </a:ln>
              <a:solidFill>
                <a:srgbClr val="626262"/>
              </a:solidFill>
              <a:effectLst/>
              <a:uLnTx/>
              <a:uFillTx/>
              <a:ea typeface="+mn-ea"/>
              <a:cs typeface="+mn-cs"/>
            </a:endParaRPr>
          </a:p>
        </p:txBody>
      </p:sp>
      <p:sp>
        <p:nvSpPr>
          <p:cNvPr id="6" name="Untertitel 5"/>
          <p:cNvSpPr>
            <a:spLocks noGrp="1"/>
          </p:cNvSpPr>
          <p:nvPr>
            <p:ph type="subTitle" idx="1"/>
          </p:nvPr>
        </p:nvSpPr>
        <p:spPr/>
        <p:txBody>
          <a:bodyPr/>
          <a:lstStyle/>
          <a:p>
            <a:endParaRPr lang="de-CH"/>
          </a:p>
        </p:txBody>
      </p:sp>
      <p:sp>
        <p:nvSpPr>
          <p:cNvPr id="7" name="Titel 6"/>
          <p:cNvSpPr>
            <a:spLocks noGrp="1"/>
          </p:cNvSpPr>
          <p:nvPr>
            <p:ph type="ctrTitle"/>
          </p:nvPr>
        </p:nvSpPr>
        <p:spPr/>
        <p:txBody>
          <a:bodyPr/>
          <a:lstStyle/>
          <a:p>
            <a:endParaRPr lang="de-CH" dirty="0"/>
          </a:p>
        </p:txBody>
      </p:sp>
      <p:sp>
        <p:nvSpPr>
          <p:cNvPr id="8" name="Rechteck 7"/>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97" y="1834720"/>
            <a:ext cx="5439198" cy="3052377"/>
          </a:xfrm>
          <a:prstGeom prst="rect">
            <a:avLst/>
          </a:prstGeom>
        </p:spPr>
      </p:pic>
      <p:pic>
        <p:nvPicPr>
          <p:cNvPr id="12" name="Grafik 11"/>
          <p:cNvPicPr>
            <a:picLocks noChangeAspect="1"/>
          </p:cNvPicPr>
          <p:nvPr/>
        </p:nvPicPr>
        <p:blipFill rotWithShape="1">
          <a:blip r:embed="rId4">
            <a:extLst>
              <a:ext uri="{28A0092B-C50C-407E-A947-70E740481C1C}">
                <a14:useLocalDpi xmlns:a14="http://schemas.microsoft.com/office/drawing/2010/main" val="0"/>
              </a:ext>
            </a:extLst>
          </a:blip>
          <a:srcRect l="27793" r="16397"/>
          <a:stretch/>
        </p:blipFill>
        <p:spPr>
          <a:xfrm>
            <a:off x="6425513" y="814001"/>
            <a:ext cx="5103342" cy="5143500"/>
          </a:xfrm>
          <a:prstGeom prst="rect">
            <a:avLst/>
          </a:prstGeom>
        </p:spPr>
      </p:pic>
    </p:spTree>
    <p:extLst>
      <p:ext uri="{BB962C8B-B14F-4D97-AF65-F5344CB8AC3E}">
        <p14:creationId xmlns:p14="http://schemas.microsoft.com/office/powerpoint/2010/main" val="27979051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329913" y="6312370"/>
            <a:ext cx="4680520" cy="415498"/>
          </a:xfrm>
          <a:prstGeom prst="rect">
            <a:avLst/>
          </a:prstGeom>
          <a:noFill/>
        </p:spPr>
        <p:txBody>
          <a:bodyPr wrap="square" rtlCol="0">
            <a:spAutoFit/>
          </a:bodyPr>
          <a:lstStyle/>
          <a:p>
            <a:pPr algn="r" eaLnBrk="0" fontAlgn="base" hangingPunct="0">
              <a:spcBef>
                <a:spcPct val="0"/>
              </a:spcBef>
              <a:tabLst>
                <a:tab pos="6301105" algn="r"/>
                <a:tab pos="6246495" algn="r"/>
              </a:tabLst>
            </a:pPr>
            <a:r>
              <a:rPr lang="de-CH" sz="1000" dirty="0" err="1">
                <a:solidFill>
                  <a:srgbClr val="626262"/>
                </a:solidFill>
                <a:ea typeface="Times New Roman"/>
                <a:cs typeface="Arial" panose="020B0604020202020204" pitchFamily="34" charset="0"/>
              </a:rPr>
              <a:t>medi</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Zentrum für medizinische Bildung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Medizinisch-Technische Radiologie</a:t>
            </a:r>
          </a:p>
          <a:p>
            <a:pPr algn="r" eaLnBrk="0" fontAlgn="base" hangingPunct="0">
              <a:spcBef>
                <a:spcPct val="0"/>
              </a:spcBef>
              <a:tabLst>
                <a:tab pos="6301105" algn="r"/>
                <a:tab pos="6246495" algn="r"/>
              </a:tabLst>
            </a:pP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Max-</a:t>
            </a:r>
            <a:r>
              <a:rPr lang="de-CH" sz="1000" dirty="0" err="1">
                <a:solidFill>
                  <a:srgbClr val="626262"/>
                </a:solidFill>
                <a:ea typeface="Times New Roman"/>
                <a:cs typeface="Arial" panose="020B0604020202020204" pitchFamily="34" charset="0"/>
              </a:rPr>
              <a:t>Daetwyler</a:t>
            </a:r>
            <a:r>
              <a:rPr lang="de-CH" sz="1000" dirty="0">
                <a:solidFill>
                  <a:srgbClr val="626262"/>
                </a:solidFill>
                <a:ea typeface="Times New Roman"/>
                <a:cs typeface="Arial" panose="020B0604020202020204" pitchFamily="34" charset="0"/>
              </a:rPr>
              <a:t>-Platz 2</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003D81"/>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3014 Bern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Tel. 031 537 32 20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mtr@medi.ch</a:t>
            </a:r>
          </a:p>
        </p:txBody>
      </p:sp>
      <p:sp>
        <p:nvSpPr>
          <p:cNvPr id="5" name="Rectangle 3"/>
          <p:cNvSpPr txBox="1">
            <a:spLocks noChangeArrowheads="1"/>
          </p:cNvSpPr>
          <p:nvPr/>
        </p:nvSpPr>
        <p:spPr bwMode="auto">
          <a:xfrm>
            <a:off x="270991" y="6063984"/>
            <a:ext cx="417646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30000"/>
              </a:spcBef>
              <a:spcAft>
                <a:spcPct val="0"/>
              </a:spcAft>
              <a:buClr>
                <a:schemeClr val="folHlink"/>
              </a:buClr>
              <a:buSzPct val="120000"/>
              <a:buFontTx/>
              <a:buNone/>
              <a:defRPr sz="1200"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2pPr>
            <a:lvl3pPr marL="1143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3pPr>
            <a:lvl4pPr marL="1600200" indent="-22860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4pPr>
            <a:lvl5pPr marL="20574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5pPr>
            <a:lvl6pPr marL="25146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6pPr>
            <a:lvl7pPr marL="29718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7pPr>
            <a:lvl8pPr marL="3429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8pPr>
            <a:lvl9pPr marL="38862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9pPr>
          </a:lstStyle>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Dr. med. Bernd O. Vollnberg</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Facharzt für Radiologie</a:t>
            </a:r>
            <a:r>
              <a:rPr kumimoji="0" lang="de-CH" sz="1000" i="0" u="none" strike="noStrike" kern="0" cap="none" spc="0" normalizeH="0" noProof="0" dirty="0">
                <a:ln>
                  <a:noFill/>
                </a:ln>
                <a:solidFill>
                  <a:srgbClr val="626262"/>
                </a:solidFill>
                <a:effectLst/>
                <a:uLnTx/>
                <a:uFillTx/>
                <a:ea typeface="+mn-ea"/>
                <a:cs typeface="+mn-cs"/>
              </a:rPr>
              <a:t> und Nuklearmedizin</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lang="de-CH" sz="1000" kern="0" dirty="0">
                <a:solidFill>
                  <a:srgbClr val="626262"/>
                </a:solidFill>
              </a:rPr>
              <a:t>Universitätsklinik für Nuklearmedizin, </a:t>
            </a:r>
            <a:r>
              <a:rPr kumimoji="0" lang="de-CH" sz="1000" i="0" u="none" strike="noStrike" kern="0" cap="none" spc="0" normalizeH="0" noProof="0" dirty="0">
                <a:ln>
                  <a:noFill/>
                </a:ln>
                <a:solidFill>
                  <a:srgbClr val="626262"/>
                </a:solidFill>
                <a:effectLst/>
                <a:uLnTx/>
                <a:uFillTx/>
                <a:ea typeface="+mn-ea"/>
                <a:cs typeface="+mn-cs"/>
              </a:rPr>
              <a:t>Inselspital Bern</a:t>
            </a:r>
            <a:endParaRPr kumimoji="0" lang="de-CH" sz="1000" i="0" u="none" strike="noStrike" kern="0" cap="none" spc="0" normalizeH="0" baseline="0" noProof="0" dirty="0">
              <a:ln>
                <a:noFill/>
              </a:ln>
              <a:solidFill>
                <a:srgbClr val="626262"/>
              </a:solidFill>
              <a:effectLst/>
              <a:uLnTx/>
              <a:uFillTx/>
              <a:ea typeface="+mn-ea"/>
              <a:cs typeface="+mn-cs"/>
            </a:endParaRPr>
          </a:p>
        </p:txBody>
      </p:sp>
      <p:sp>
        <p:nvSpPr>
          <p:cNvPr id="6" name="Untertitel 5"/>
          <p:cNvSpPr>
            <a:spLocks noGrp="1"/>
          </p:cNvSpPr>
          <p:nvPr>
            <p:ph type="subTitle" idx="1"/>
          </p:nvPr>
        </p:nvSpPr>
        <p:spPr/>
        <p:txBody>
          <a:bodyPr/>
          <a:lstStyle/>
          <a:p>
            <a:endParaRPr lang="de-CH"/>
          </a:p>
        </p:txBody>
      </p:sp>
      <p:sp>
        <p:nvSpPr>
          <p:cNvPr id="7" name="Titel 6"/>
          <p:cNvSpPr>
            <a:spLocks noGrp="1"/>
          </p:cNvSpPr>
          <p:nvPr>
            <p:ph type="ctrTitle"/>
          </p:nvPr>
        </p:nvSpPr>
        <p:spPr/>
        <p:txBody>
          <a:bodyPr/>
          <a:lstStyle/>
          <a:p>
            <a:endParaRPr lang="de-CH" dirty="0"/>
          </a:p>
        </p:txBody>
      </p:sp>
      <p:sp>
        <p:nvSpPr>
          <p:cNvPr id="8" name="Rechteck 7"/>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97" y="1834720"/>
            <a:ext cx="5439198" cy="3052377"/>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803" y="1263477"/>
            <a:ext cx="5630563" cy="4222922"/>
          </a:xfrm>
          <a:prstGeom prst="rect">
            <a:avLst/>
          </a:prstGeom>
        </p:spPr>
      </p:pic>
      <p:pic>
        <p:nvPicPr>
          <p:cNvPr id="9" name="Grafik 8"/>
          <p:cNvPicPr>
            <a:picLocks noChangeAspect="1"/>
          </p:cNvPicPr>
          <p:nvPr/>
        </p:nvPicPr>
        <p:blipFill>
          <a:blip r:embed="rId5"/>
          <a:stretch>
            <a:fillRect/>
          </a:stretch>
        </p:blipFill>
        <p:spPr>
          <a:xfrm>
            <a:off x="6079523" y="6012118"/>
            <a:ext cx="5900411" cy="556550"/>
          </a:xfrm>
          <a:prstGeom prst="rect">
            <a:avLst/>
          </a:prstGeom>
        </p:spPr>
      </p:pic>
      <p:pic>
        <p:nvPicPr>
          <p:cNvPr id="11" name="Grafik 10"/>
          <p:cNvPicPr>
            <a:picLocks noChangeAspect="1"/>
          </p:cNvPicPr>
          <p:nvPr/>
        </p:nvPicPr>
        <p:blipFill>
          <a:blip r:embed="rId6"/>
          <a:stretch>
            <a:fillRect/>
          </a:stretch>
        </p:blipFill>
        <p:spPr>
          <a:xfrm>
            <a:off x="6080200" y="5635080"/>
            <a:ext cx="1062006" cy="400234"/>
          </a:xfrm>
          <a:prstGeom prst="rect">
            <a:avLst/>
          </a:prstGeom>
        </p:spPr>
      </p:pic>
    </p:spTree>
    <p:extLst>
      <p:ext uri="{BB962C8B-B14F-4D97-AF65-F5344CB8AC3E}">
        <p14:creationId xmlns:p14="http://schemas.microsoft.com/office/powerpoint/2010/main" val="8973708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329913" y="6312370"/>
            <a:ext cx="4680520" cy="415498"/>
          </a:xfrm>
          <a:prstGeom prst="rect">
            <a:avLst/>
          </a:prstGeom>
          <a:noFill/>
        </p:spPr>
        <p:txBody>
          <a:bodyPr wrap="square" rtlCol="0">
            <a:spAutoFit/>
          </a:bodyPr>
          <a:lstStyle/>
          <a:p>
            <a:pPr algn="r" eaLnBrk="0" fontAlgn="base" hangingPunct="0">
              <a:spcBef>
                <a:spcPct val="0"/>
              </a:spcBef>
              <a:tabLst>
                <a:tab pos="6301105" algn="r"/>
                <a:tab pos="6246495" algn="r"/>
              </a:tabLst>
            </a:pPr>
            <a:r>
              <a:rPr lang="de-CH" sz="1000" dirty="0" err="1">
                <a:solidFill>
                  <a:srgbClr val="626262"/>
                </a:solidFill>
                <a:ea typeface="Times New Roman"/>
                <a:cs typeface="Arial" panose="020B0604020202020204" pitchFamily="34" charset="0"/>
              </a:rPr>
              <a:t>medi</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Zentrum für medizinische Bildung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Medizinisch-Technische Radiologie</a:t>
            </a:r>
          </a:p>
          <a:p>
            <a:pPr algn="r" eaLnBrk="0" fontAlgn="base" hangingPunct="0">
              <a:spcBef>
                <a:spcPct val="0"/>
              </a:spcBef>
              <a:tabLst>
                <a:tab pos="6301105" algn="r"/>
                <a:tab pos="6246495" algn="r"/>
              </a:tabLst>
            </a:pP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Max-</a:t>
            </a:r>
            <a:r>
              <a:rPr lang="de-CH" sz="1000" dirty="0" err="1">
                <a:solidFill>
                  <a:srgbClr val="626262"/>
                </a:solidFill>
                <a:ea typeface="Times New Roman"/>
                <a:cs typeface="Arial" panose="020B0604020202020204" pitchFamily="34" charset="0"/>
              </a:rPr>
              <a:t>Daetwyler</a:t>
            </a:r>
            <a:r>
              <a:rPr lang="de-CH" sz="1000" dirty="0">
                <a:solidFill>
                  <a:srgbClr val="626262"/>
                </a:solidFill>
                <a:ea typeface="Times New Roman"/>
                <a:cs typeface="Arial" panose="020B0604020202020204" pitchFamily="34" charset="0"/>
              </a:rPr>
              <a:t>-Platz 2</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003D81"/>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3014 Bern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Tel. 031 537 32 20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mtr@medi.ch</a:t>
            </a:r>
          </a:p>
        </p:txBody>
      </p:sp>
      <p:sp>
        <p:nvSpPr>
          <p:cNvPr id="5" name="Rectangle 3"/>
          <p:cNvSpPr txBox="1">
            <a:spLocks noChangeArrowheads="1"/>
          </p:cNvSpPr>
          <p:nvPr/>
        </p:nvSpPr>
        <p:spPr bwMode="auto">
          <a:xfrm>
            <a:off x="270991" y="6063984"/>
            <a:ext cx="417646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30000"/>
              </a:spcBef>
              <a:spcAft>
                <a:spcPct val="0"/>
              </a:spcAft>
              <a:buClr>
                <a:schemeClr val="folHlink"/>
              </a:buClr>
              <a:buSzPct val="120000"/>
              <a:buFontTx/>
              <a:buNone/>
              <a:defRPr sz="1200"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2pPr>
            <a:lvl3pPr marL="1143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3pPr>
            <a:lvl4pPr marL="1600200" indent="-22860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4pPr>
            <a:lvl5pPr marL="20574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5pPr>
            <a:lvl6pPr marL="25146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6pPr>
            <a:lvl7pPr marL="29718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7pPr>
            <a:lvl8pPr marL="3429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8pPr>
            <a:lvl9pPr marL="38862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9pPr>
          </a:lstStyle>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Dr. med. Bernd O. Vollnberg</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Facharzt für Radiologie</a:t>
            </a:r>
            <a:r>
              <a:rPr kumimoji="0" lang="de-CH" sz="1000" i="0" u="none" strike="noStrike" kern="0" cap="none" spc="0" normalizeH="0" noProof="0" dirty="0">
                <a:ln>
                  <a:noFill/>
                </a:ln>
                <a:solidFill>
                  <a:srgbClr val="626262"/>
                </a:solidFill>
                <a:effectLst/>
                <a:uLnTx/>
                <a:uFillTx/>
                <a:ea typeface="+mn-ea"/>
                <a:cs typeface="+mn-cs"/>
              </a:rPr>
              <a:t> und Nuklearmedizin</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lang="de-CH" sz="1000" kern="0" dirty="0">
                <a:solidFill>
                  <a:srgbClr val="626262"/>
                </a:solidFill>
              </a:rPr>
              <a:t>Universitätsklinik für Nuklearmedizin, </a:t>
            </a:r>
            <a:r>
              <a:rPr kumimoji="0" lang="de-CH" sz="1000" i="0" u="none" strike="noStrike" kern="0" cap="none" spc="0" normalizeH="0" noProof="0" dirty="0">
                <a:ln>
                  <a:noFill/>
                </a:ln>
                <a:solidFill>
                  <a:srgbClr val="626262"/>
                </a:solidFill>
                <a:effectLst/>
                <a:uLnTx/>
                <a:uFillTx/>
                <a:ea typeface="+mn-ea"/>
                <a:cs typeface="+mn-cs"/>
              </a:rPr>
              <a:t>Inselspital Bern</a:t>
            </a:r>
            <a:endParaRPr kumimoji="0" lang="de-CH" sz="1000" i="0" u="none" strike="noStrike" kern="0" cap="none" spc="0" normalizeH="0" baseline="0" noProof="0" dirty="0">
              <a:ln>
                <a:noFill/>
              </a:ln>
              <a:solidFill>
                <a:srgbClr val="626262"/>
              </a:solidFill>
              <a:effectLst/>
              <a:uLnTx/>
              <a:uFillTx/>
              <a:ea typeface="+mn-ea"/>
              <a:cs typeface="+mn-cs"/>
            </a:endParaRPr>
          </a:p>
        </p:txBody>
      </p:sp>
      <p:sp>
        <p:nvSpPr>
          <p:cNvPr id="6" name="Untertitel 5"/>
          <p:cNvSpPr>
            <a:spLocks noGrp="1"/>
          </p:cNvSpPr>
          <p:nvPr>
            <p:ph type="subTitle" idx="1"/>
          </p:nvPr>
        </p:nvSpPr>
        <p:spPr/>
        <p:txBody>
          <a:bodyPr/>
          <a:lstStyle/>
          <a:p>
            <a:endParaRPr lang="de-CH"/>
          </a:p>
        </p:txBody>
      </p:sp>
      <p:sp>
        <p:nvSpPr>
          <p:cNvPr id="7" name="Titel 6"/>
          <p:cNvSpPr>
            <a:spLocks noGrp="1"/>
          </p:cNvSpPr>
          <p:nvPr>
            <p:ph type="ctrTitle"/>
          </p:nvPr>
        </p:nvSpPr>
        <p:spPr/>
        <p:txBody>
          <a:bodyPr/>
          <a:lstStyle/>
          <a:p>
            <a:endParaRPr lang="de-CH" dirty="0"/>
          </a:p>
        </p:txBody>
      </p:sp>
      <p:sp>
        <p:nvSpPr>
          <p:cNvPr id="8" name="Rechteck 7"/>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pic>
        <p:nvPicPr>
          <p:cNvPr id="2" name="Grafik 1"/>
          <p:cNvPicPr>
            <a:picLocks noChangeAspect="1"/>
          </p:cNvPicPr>
          <p:nvPr/>
        </p:nvPicPr>
        <p:blipFill>
          <a:blip r:embed="rId3"/>
          <a:stretch>
            <a:fillRect/>
          </a:stretch>
        </p:blipFill>
        <p:spPr>
          <a:xfrm>
            <a:off x="2959443" y="478245"/>
            <a:ext cx="6271826" cy="5909711"/>
          </a:xfrm>
          <a:prstGeom prst="rect">
            <a:avLst/>
          </a:prstGeom>
        </p:spPr>
      </p:pic>
    </p:spTree>
    <p:extLst>
      <p:ext uri="{BB962C8B-B14F-4D97-AF65-F5344CB8AC3E}">
        <p14:creationId xmlns:p14="http://schemas.microsoft.com/office/powerpoint/2010/main" val="3930125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11</a:t>
            </a:fld>
            <a:endParaRPr lang="de-CH" dirty="0">
              <a:solidFill>
                <a:schemeClr val="tx1"/>
              </a:solidFill>
            </a:endParaRPr>
          </a:p>
        </p:txBody>
      </p:sp>
      <p:pic>
        <p:nvPicPr>
          <p:cNvPr id="3" name="Grafik 2"/>
          <p:cNvPicPr>
            <a:picLocks noChangeAspect="1"/>
          </p:cNvPicPr>
          <p:nvPr/>
        </p:nvPicPr>
        <p:blipFill rotWithShape="1">
          <a:blip r:embed="rId2"/>
          <a:srcRect l="35705" t="3759" r="38057" b="67505"/>
          <a:stretch/>
        </p:blipFill>
        <p:spPr>
          <a:xfrm>
            <a:off x="4355757" y="2403389"/>
            <a:ext cx="3194221" cy="1210962"/>
          </a:xfrm>
          <a:prstGeom prst="rect">
            <a:avLst/>
          </a:prstGeom>
        </p:spPr>
      </p:pic>
      <p:sp>
        <p:nvSpPr>
          <p:cNvPr id="9" name="Rechteck 8"/>
          <p:cNvSpPr/>
          <p:nvPr/>
        </p:nvSpPr>
        <p:spPr>
          <a:xfrm>
            <a:off x="8779213" y="4310018"/>
            <a:ext cx="3312268" cy="2149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a:off x="6896911" y="3608962"/>
            <a:ext cx="3253902" cy="35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493083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12</a:t>
            </a:fld>
            <a:endParaRPr lang="de-CH" dirty="0">
              <a:solidFill>
                <a:schemeClr val="tx1"/>
              </a:solidFill>
            </a:endParaRPr>
          </a:p>
        </p:txBody>
      </p:sp>
      <p:pic>
        <p:nvPicPr>
          <p:cNvPr id="3" name="Grafik 2"/>
          <p:cNvPicPr>
            <a:picLocks noChangeAspect="1"/>
          </p:cNvPicPr>
          <p:nvPr/>
        </p:nvPicPr>
        <p:blipFill rotWithShape="1">
          <a:blip r:embed="rId2"/>
          <a:srcRect l="35705" t="3759" r="38057" b="67505"/>
          <a:stretch/>
        </p:blipFill>
        <p:spPr>
          <a:xfrm>
            <a:off x="4355757" y="2403389"/>
            <a:ext cx="3194221" cy="1210962"/>
          </a:xfrm>
          <a:prstGeom prst="rect">
            <a:avLst/>
          </a:prstGeom>
        </p:spPr>
      </p:pic>
      <p:sp>
        <p:nvSpPr>
          <p:cNvPr id="10" name="Rechteck 9"/>
          <p:cNvSpPr/>
          <p:nvPr/>
        </p:nvSpPr>
        <p:spPr>
          <a:xfrm>
            <a:off x="6896911" y="3608962"/>
            <a:ext cx="3253902" cy="35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786" y="3958149"/>
            <a:ext cx="2113836" cy="2011680"/>
          </a:xfrm>
          <a:prstGeom prst="rect">
            <a:avLst/>
          </a:prstGeom>
        </p:spPr>
      </p:pic>
      <p:sp>
        <p:nvSpPr>
          <p:cNvPr id="11" name="Textfeld 10"/>
          <p:cNvSpPr txBox="1"/>
          <p:nvPr/>
        </p:nvSpPr>
        <p:spPr>
          <a:xfrm>
            <a:off x="1305686" y="5952177"/>
            <a:ext cx="2010550" cy="646331"/>
          </a:xfrm>
          <a:prstGeom prst="rect">
            <a:avLst/>
          </a:prstGeom>
          <a:noFill/>
        </p:spPr>
        <p:txBody>
          <a:bodyPr wrap="none" rtlCol="0">
            <a:spAutoFit/>
          </a:bodyPr>
          <a:lstStyle/>
          <a:p>
            <a:pPr algn="ctr"/>
            <a:r>
              <a:rPr lang="de-CH" b="1" dirty="0" smtClean="0"/>
              <a:t>Tc-99m</a:t>
            </a:r>
            <a:r>
              <a:rPr lang="de-CH" dirty="0" smtClean="0"/>
              <a:t> </a:t>
            </a:r>
          </a:p>
          <a:p>
            <a:pPr algn="ctr"/>
            <a:r>
              <a:rPr lang="de-CH" dirty="0" smtClean="0"/>
              <a:t>Komplex-gebunden</a:t>
            </a:r>
            <a:endParaRPr lang="de-CH" dirty="0"/>
          </a:p>
        </p:txBody>
      </p:sp>
      <p:sp>
        <p:nvSpPr>
          <p:cNvPr id="14" name="Pfeil nach rechts 13"/>
          <p:cNvSpPr/>
          <p:nvPr/>
        </p:nvSpPr>
        <p:spPr>
          <a:xfrm rot="8449162">
            <a:off x="3229335" y="3858995"/>
            <a:ext cx="2402713" cy="145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6438663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13</a:t>
            </a:fld>
            <a:endParaRPr lang="de-CH" dirty="0">
              <a:solidFill>
                <a:schemeClr val="tx1"/>
              </a:solidFill>
            </a:endParaRPr>
          </a:p>
        </p:txBody>
      </p:sp>
      <p:pic>
        <p:nvPicPr>
          <p:cNvPr id="3" name="Grafik 2"/>
          <p:cNvPicPr>
            <a:picLocks noChangeAspect="1"/>
          </p:cNvPicPr>
          <p:nvPr/>
        </p:nvPicPr>
        <p:blipFill rotWithShape="1">
          <a:blip r:embed="rId2"/>
          <a:srcRect l="35705" t="3759" r="38057" b="67505"/>
          <a:stretch/>
        </p:blipFill>
        <p:spPr>
          <a:xfrm>
            <a:off x="4355757" y="2403389"/>
            <a:ext cx="3194221" cy="1210962"/>
          </a:xfrm>
          <a:prstGeom prst="rect">
            <a:avLst/>
          </a:prstGeom>
        </p:spPr>
      </p:pic>
      <p:sp>
        <p:nvSpPr>
          <p:cNvPr id="10" name="Rechteck 9"/>
          <p:cNvSpPr/>
          <p:nvPr/>
        </p:nvSpPr>
        <p:spPr>
          <a:xfrm>
            <a:off x="6896911" y="3608962"/>
            <a:ext cx="3253902" cy="35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786" y="3958149"/>
            <a:ext cx="2113836" cy="2011680"/>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9606" y="4119066"/>
            <a:ext cx="1973609" cy="1464788"/>
          </a:xfrm>
          <a:prstGeom prst="rect">
            <a:avLst/>
          </a:prstGeom>
        </p:spPr>
      </p:pic>
      <p:sp>
        <p:nvSpPr>
          <p:cNvPr id="11" name="Textfeld 10"/>
          <p:cNvSpPr txBox="1"/>
          <p:nvPr/>
        </p:nvSpPr>
        <p:spPr>
          <a:xfrm>
            <a:off x="1305686" y="5952177"/>
            <a:ext cx="2010550" cy="646331"/>
          </a:xfrm>
          <a:prstGeom prst="rect">
            <a:avLst/>
          </a:prstGeom>
          <a:noFill/>
        </p:spPr>
        <p:txBody>
          <a:bodyPr wrap="none" rtlCol="0">
            <a:spAutoFit/>
          </a:bodyPr>
          <a:lstStyle/>
          <a:p>
            <a:pPr algn="ctr"/>
            <a:r>
              <a:rPr lang="de-CH" b="1" dirty="0" smtClean="0"/>
              <a:t>Tc-99m</a:t>
            </a:r>
            <a:r>
              <a:rPr lang="de-CH" dirty="0" smtClean="0"/>
              <a:t> </a:t>
            </a:r>
          </a:p>
          <a:p>
            <a:pPr algn="ctr"/>
            <a:r>
              <a:rPr lang="de-CH" dirty="0" smtClean="0"/>
              <a:t>Komplex-gebunden</a:t>
            </a:r>
            <a:endParaRPr lang="de-CH" dirty="0"/>
          </a:p>
        </p:txBody>
      </p:sp>
      <p:sp>
        <p:nvSpPr>
          <p:cNvPr id="12" name="Textfeld 11"/>
          <p:cNvSpPr txBox="1"/>
          <p:nvPr/>
        </p:nvSpPr>
        <p:spPr>
          <a:xfrm>
            <a:off x="7681709" y="5952177"/>
            <a:ext cx="1995867" cy="646331"/>
          </a:xfrm>
          <a:prstGeom prst="rect">
            <a:avLst/>
          </a:prstGeom>
          <a:noFill/>
        </p:spPr>
        <p:txBody>
          <a:bodyPr wrap="none" rtlCol="0">
            <a:spAutoFit/>
          </a:bodyPr>
          <a:lstStyle/>
          <a:p>
            <a:pPr algn="ctr"/>
            <a:r>
              <a:rPr lang="de-CH" b="1" dirty="0" smtClean="0"/>
              <a:t>F-18</a:t>
            </a:r>
            <a:endParaRPr lang="de-CH" dirty="0" smtClean="0"/>
          </a:p>
          <a:p>
            <a:pPr algn="ctr"/>
            <a:r>
              <a:rPr lang="de-CH" dirty="0" smtClean="0"/>
              <a:t>kovalent gebunden</a:t>
            </a:r>
            <a:endParaRPr lang="de-CH" dirty="0"/>
          </a:p>
        </p:txBody>
      </p:sp>
      <p:sp>
        <p:nvSpPr>
          <p:cNvPr id="13" name="Pfeil nach rechts 12"/>
          <p:cNvSpPr/>
          <p:nvPr/>
        </p:nvSpPr>
        <p:spPr>
          <a:xfrm rot="2013008">
            <a:off x="5294973" y="3743664"/>
            <a:ext cx="2402713" cy="145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Pfeil nach rechts 13"/>
          <p:cNvSpPr/>
          <p:nvPr/>
        </p:nvSpPr>
        <p:spPr>
          <a:xfrm rot="8449162">
            <a:off x="3229335" y="3858995"/>
            <a:ext cx="2402713" cy="145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31982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14</a:t>
            </a:fld>
            <a:endParaRPr lang="de-CH" dirty="0">
              <a:solidFill>
                <a:schemeClr val="tx1"/>
              </a:solidFill>
            </a:endParaRPr>
          </a:p>
        </p:txBody>
      </p:sp>
      <p:sp>
        <p:nvSpPr>
          <p:cNvPr id="10" name="Rechteck 9"/>
          <p:cNvSpPr/>
          <p:nvPr/>
        </p:nvSpPr>
        <p:spPr>
          <a:xfrm>
            <a:off x="6896911" y="3608962"/>
            <a:ext cx="3253902" cy="35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786" y="3958149"/>
            <a:ext cx="2113836" cy="2011680"/>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606" y="4119066"/>
            <a:ext cx="1973609" cy="1464788"/>
          </a:xfrm>
          <a:prstGeom prst="rect">
            <a:avLst/>
          </a:prstGeom>
        </p:spPr>
      </p:pic>
      <p:sp>
        <p:nvSpPr>
          <p:cNvPr id="11" name="Textfeld 10"/>
          <p:cNvSpPr txBox="1"/>
          <p:nvPr/>
        </p:nvSpPr>
        <p:spPr>
          <a:xfrm>
            <a:off x="1305686" y="5952177"/>
            <a:ext cx="2010550" cy="646331"/>
          </a:xfrm>
          <a:prstGeom prst="rect">
            <a:avLst/>
          </a:prstGeom>
          <a:noFill/>
        </p:spPr>
        <p:txBody>
          <a:bodyPr wrap="none" rtlCol="0">
            <a:spAutoFit/>
          </a:bodyPr>
          <a:lstStyle/>
          <a:p>
            <a:pPr algn="ctr"/>
            <a:r>
              <a:rPr lang="de-CH" b="1" dirty="0" smtClean="0"/>
              <a:t>Tc-99m</a:t>
            </a:r>
            <a:r>
              <a:rPr lang="de-CH" dirty="0" smtClean="0"/>
              <a:t> </a:t>
            </a:r>
          </a:p>
          <a:p>
            <a:pPr algn="ctr"/>
            <a:r>
              <a:rPr lang="de-CH" dirty="0" smtClean="0"/>
              <a:t>Komplex-gebunden</a:t>
            </a:r>
            <a:endParaRPr lang="de-CH" dirty="0"/>
          </a:p>
        </p:txBody>
      </p:sp>
      <p:sp>
        <p:nvSpPr>
          <p:cNvPr id="12" name="Textfeld 11"/>
          <p:cNvSpPr txBox="1"/>
          <p:nvPr/>
        </p:nvSpPr>
        <p:spPr>
          <a:xfrm>
            <a:off x="7681709" y="5952177"/>
            <a:ext cx="1995867" cy="646331"/>
          </a:xfrm>
          <a:prstGeom prst="rect">
            <a:avLst/>
          </a:prstGeom>
          <a:noFill/>
        </p:spPr>
        <p:txBody>
          <a:bodyPr wrap="none" rtlCol="0">
            <a:spAutoFit/>
          </a:bodyPr>
          <a:lstStyle/>
          <a:p>
            <a:pPr algn="ctr"/>
            <a:r>
              <a:rPr lang="de-CH" b="1" dirty="0" smtClean="0"/>
              <a:t>F-18</a:t>
            </a:r>
            <a:endParaRPr lang="de-CH" dirty="0" smtClean="0"/>
          </a:p>
          <a:p>
            <a:pPr algn="ctr"/>
            <a:r>
              <a:rPr lang="de-CH" dirty="0" smtClean="0"/>
              <a:t>kovalent gebunden</a:t>
            </a:r>
            <a:endParaRPr lang="de-CH" dirty="0"/>
          </a:p>
        </p:txBody>
      </p:sp>
      <p:pic>
        <p:nvPicPr>
          <p:cNvPr id="16" name="Grafik 15"/>
          <p:cNvPicPr>
            <a:picLocks noChangeAspect="1"/>
          </p:cNvPicPr>
          <p:nvPr/>
        </p:nvPicPr>
        <p:blipFill rotWithShape="1">
          <a:blip r:embed="rId4">
            <a:extLst>
              <a:ext uri="{28A0092B-C50C-407E-A947-70E740481C1C}">
                <a14:useLocalDpi xmlns:a14="http://schemas.microsoft.com/office/drawing/2010/main" val="0"/>
              </a:ext>
            </a:extLst>
          </a:blip>
          <a:srcRect l="19600" r="31334" b="42736"/>
          <a:stretch/>
        </p:blipFill>
        <p:spPr>
          <a:xfrm>
            <a:off x="7227604" y="433551"/>
            <a:ext cx="2882172" cy="2253655"/>
          </a:xfrm>
          <a:prstGeom prst="rect">
            <a:avLst/>
          </a:prstGeom>
        </p:spPr>
      </p:pic>
      <p:sp>
        <p:nvSpPr>
          <p:cNvPr id="19" name="Pfeil nach rechts 18"/>
          <p:cNvSpPr/>
          <p:nvPr/>
        </p:nvSpPr>
        <p:spPr>
          <a:xfrm rot="5400000" flipH="1">
            <a:off x="8049913" y="3326124"/>
            <a:ext cx="1237554" cy="199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8961853" y="2763481"/>
            <a:ext cx="2432589" cy="923330"/>
          </a:xfrm>
          <a:prstGeom prst="rect">
            <a:avLst/>
          </a:prstGeom>
          <a:noFill/>
        </p:spPr>
        <p:txBody>
          <a:bodyPr wrap="none" rtlCol="0">
            <a:spAutoFit/>
          </a:bodyPr>
          <a:lstStyle/>
          <a:p>
            <a:pPr algn="ctr"/>
            <a:r>
              <a:rPr lang="de-CH" dirty="0" smtClean="0"/>
              <a:t>Aufwendige Herstellung</a:t>
            </a:r>
          </a:p>
          <a:p>
            <a:pPr algn="ctr"/>
            <a:endParaRPr lang="de-CH" dirty="0" smtClean="0"/>
          </a:p>
          <a:p>
            <a:pPr algn="ctr"/>
            <a:r>
              <a:rPr lang="de-CH" dirty="0" smtClean="0"/>
              <a:t>wird geliefert</a:t>
            </a:r>
            <a:endParaRPr lang="de-CH" dirty="0"/>
          </a:p>
        </p:txBody>
      </p:sp>
    </p:spTree>
    <p:extLst>
      <p:ext uri="{BB962C8B-B14F-4D97-AF65-F5344CB8AC3E}">
        <p14:creationId xmlns:p14="http://schemas.microsoft.com/office/powerpoint/2010/main" val="1459967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15</a:t>
            </a:fld>
            <a:endParaRPr lang="de-CH" dirty="0">
              <a:solidFill>
                <a:schemeClr val="tx1"/>
              </a:solidFill>
            </a:endParaRPr>
          </a:p>
        </p:txBody>
      </p:sp>
      <p:sp>
        <p:nvSpPr>
          <p:cNvPr id="10" name="Rechteck 9"/>
          <p:cNvSpPr/>
          <p:nvPr/>
        </p:nvSpPr>
        <p:spPr>
          <a:xfrm>
            <a:off x="6896911" y="3608962"/>
            <a:ext cx="3253902" cy="35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786" y="3958149"/>
            <a:ext cx="2113836" cy="2011680"/>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606" y="4119066"/>
            <a:ext cx="1973609" cy="1464788"/>
          </a:xfrm>
          <a:prstGeom prst="rect">
            <a:avLst/>
          </a:prstGeom>
        </p:spPr>
      </p:pic>
      <p:sp>
        <p:nvSpPr>
          <p:cNvPr id="11" name="Textfeld 10"/>
          <p:cNvSpPr txBox="1"/>
          <p:nvPr/>
        </p:nvSpPr>
        <p:spPr>
          <a:xfrm>
            <a:off x="1305686" y="5952177"/>
            <a:ext cx="2010550" cy="646331"/>
          </a:xfrm>
          <a:prstGeom prst="rect">
            <a:avLst/>
          </a:prstGeom>
          <a:noFill/>
        </p:spPr>
        <p:txBody>
          <a:bodyPr wrap="none" rtlCol="0">
            <a:spAutoFit/>
          </a:bodyPr>
          <a:lstStyle/>
          <a:p>
            <a:pPr algn="ctr"/>
            <a:r>
              <a:rPr lang="de-CH" b="1" dirty="0" smtClean="0"/>
              <a:t>Tc-99m</a:t>
            </a:r>
            <a:r>
              <a:rPr lang="de-CH" dirty="0" smtClean="0"/>
              <a:t> </a:t>
            </a:r>
          </a:p>
          <a:p>
            <a:pPr algn="ctr"/>
            <a:r>
              <a:rPr lang="de-CH" dirty="0" smtClean="0"/>
              <a:t>Komplex-gebunden</a:t>
            </a:r>
            <a:endParaRPr lang="de-CH" dirty="0"/>
          </a:p>
        </p:txBody>
      </p:sp>
      <p:sp>
        <p:nvSpPr>
          <p:cNvPr id="12" name="Textfeld 11"/>
          <p:cNvSpPr txBox="1"/>
          <p:nvPr/>
        </p:nvSpPr>
        <p:spPr>
          <a:xfrm>
            <a:off x="7681709" y="5952177"/>
            <a:ext cx="1995867" cy="646331"/>
          </a:xfrm>
          <a:prstGeom prst="rect">
            <a:avLst/>
          </a:prstGeom>
          <a:noFill/>
        </p:spPr>
        <p:txBody>
          <a:bodyPr wrap="none" rtlCol="0">
            <a:spAutoFit/>
          </a:bodyPr>
          <a:lstStyle/>
          <a:p>
            <a:pPr algn="ctr"/>
            <a:r>
              <a:rPr lang="de-CH" b="1" dirty="0" smtClean="0"/>
              <a:t>F-18</a:t>
            </a:r>
            <a:endParaRPr lang="de-CH" dirty="0" smtClean="0"/>
          </a:p>
          <a:p>
            <a:pPr algn="ctr"/>
            <a:r>
              <a:rPr lang="de-CH" dirty="0" smtClean="0"/>
              <a:t>kovalent gebunden</a:t>
            </a:r>
            <a:endParaRPr lang="de-CH" dirty="0"/>
          </a:p>
        </p:txBody>
      </p:sp>
      <p:pic>
        <p:nvPicPr>
          <p:cNvPr id="15" name="Grafik 14"/>
          <p:cNvPicPr>
            <a:picLocks noChangeAspect="1"/>
          </p:cNvPicPr>
          <p:nvPr/>
        </p:nvPicPr>
        <p:blipFill rotWithShape="1">
          <a:blip r:embed="rId4">
            <a:extLst>
              <a:ext uri="{28A0092B-C50C-407E-A947-70E740481C1C}">
                <a14:useLocalDpi xmlns:a14="http://schemas.microsoft.com/office/drawing/2010/main" val="0"/>
              </a:ext>
            </a:extLst>
          </a:blip>
          <a:srcRect l="10333" t="13430" r="27250"/>
          <a:stretch/>
        </p:blipFill>
        <p:spPr>
          <a:xfrm>
            <a:off x="913308" y="587959"/>
            <a:ext cx="2882172" cy="1944838"/>
          </a:xfrm>
          <a:prstGeom prst="rect">
            <a:avLst/>
          </a:prstGeom>
        </p:spPr>
      </p:pic>
      <p:pic>
        <p:nvPicPr>
          <p:cNvPr id="16" name="Grafik 15"/>
          <p:cNvPicPr>
            <a:picLocks noChangeAspect="1"/>
          </p:cNvPicPr>
          <p:nvPr/>
        </p:nvPicPr>
        <p:blipFill rotWithShape="1">
          <a:blip r:embed="rId5">
            <a:extLst>
              <a:ext uri="{28A0092B-C50C-407E-A947-70E740481C1C}">
                <a14:useLocalDpi xmlns:a14="http://schemas.microsoft.com/office/drawing/2010/main" val="0"/>
              </a:ext>
            </a:extLst>
          </a:blip>
          <a:srcRect l="19600" r="31334" b="42736"/>
          <a:stretch/>
        </p:blipFill>
        <p:spPr>
          <a:xfrm>
            <a:off x="7227604" y="433551"/>
            <a:ext cx="2882172" cy="2253655"/>
          </a:xfrm>
          <a:prstGeom prst="rect">
            <a:avLst/>
          </a:prstGeom>
        </p:spPr>
      </p:pic>
      <p:sp>
        <p:nvSpPr>
          <p:cNvPr id="18" name="Pfeil nach rechts 17"/>
          <p:cNvSpPr/>
          <p:nvPr/>
        </p:nvSpPr>
        <p:spPr>
          <a:xfrm rot="5400000" flipH="1">
            <a:off x="1734162" y="3278756"/>
            <a:ext cx="1237554" cy="199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Pfeil nach rechts 18"/>
          <p:cNvSpPr/>
          <p:nvPr/>
        </p:nvSpPr>
        <p:spPr>
          <a:xfrm rot="5400000" flipH="1">
            <a:off x="8049913" y="3326124"/>
            <a:ext cx="1237554" cy="199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Textfeld 19"/>
          <p:cNvSpPr txBox="1"/>
          <p:nvPr/>
        </p:nvSpPr>
        <p:spPr>
          <a:xfrm>
            <a:off x="2615459" y="2725367"/>
            <a:ext cx="2410275" cy="1200329"/>
          </a:xfrm>
          <a:prstGeom prst="rect">
            <a:avLst/>
          </a:prstGeom>
          <a:noFill/>
        </p:spPr>
        <p:txBody>
          <a:bodyPr wrap="none" rtlCol="0">
            <a:spAutoFit/>
          </a:bodyPr>
          <a:lstStyle/>
          <a:p>
            <a:pPr algn="ctr"/>
            <a:r>
              <a:rPr lang="de-CH" dirty="0" smtClean="0"/>
              <a:t>Wird vor Ort hergestellt</a:t>
            </a:r>
          </a:p>
          <a:p>
            <a:pPr algn="ctr"/>
            <a:endParaRPr lang="de-CH" dirty="0" smtClean="0"/>
          </a:p>
          <a:p>
            <a:pPr algn="ctr"/>
            <a:r>
              <a:rPr lang="de-CH" dirty="0" smtClean="0"/>
              <a:t>Tc-99m aus Generator</a:t>
            </a:r>
          </a:p>
          <a:p>
            <a:pPr algn="ctr"/>
            <a:r>
              <a:rPr lang="de-CH" dirty="0" smtClean="0"/>
              <a:t>Pharmakon aus Kit</a:t>
            </a:r>
            <a:endParaRPr lang="de-CH" dirty="0"/>
          </a:p>
        </p:txBody>
      </p:sp>
      <p:sp>
        <p:nvSpPr>
          <p:cNvPr id="21" name="Textfeld 20"/>
          <p:cNvSpPr txBox="1"/>
          <p:nvPr/>
        </p:nvSpPr>
        <p:spPr>
          <a:xfrm>
            <a:off x="8961853" y="2763481"/>
            <a:ext cx="2432589" cy="923330"/>
          </a:xfrm>
          <a:prstGeom prst="rect">
            <a:avLst/>
          </a:prstGeom>
          <a:noFill/>
        </p:spPr>
        <p:txBody>
          <a:bodyPr wrap="none" rtlCol="0">
            <a:spAutoFit/>
          </a:bodyPr>
          <a:lstStyle/>
          <a:p>
            <a:pPr algn="ctr"/>
            <a:r>
              <a:rPr lang="de-CH" dirty="0" smtClean="0"/>
              <a:t>Aufwendige Herstellung</a:t>
            </a:r>
          </a:p>
          <a:p>
            <a:pPr algn="ctr"/>
            <a:endParaRPr lang="de-CH" dirty="0" smtClean="0"/>
          </a:p>
          <a:p>
            <a:pPr algn="ctr"/>
            <a:r>
              <a:rPr lang="de-CH" dirty="0" smtClean="0"/>
              <a:t>wird geliefert</a:t>
            </a:r>
            <a:endParaRPr lang="de-CH" dirty="0"/>
          </a:p>
        </p:txBody>
      </p:sp>
    </p:spTree>
    <p:extLst>
      <p:ext uri="{BB962C8B-B14F-4D97-AF65-F5344CB8AC3E}">
        <p14:creationId xmlns:p14="http://schemas.microsoft.com/office/powerpoint/2010/main" val="2190709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16</a:t>
            </a:fld>
            <a:endParaRPr lang="de-CH" dirty="0">
              <a:solidFill>
                <a:schemeClr val="tx1"/>
              </a:solidFill>
            </a:endParaRPr>
          </a:p>
        </p:txBody>
      </p:sp>
      <p:sp>
        <p:nvSpPr>
          <p:cNvPr id="10" name="Rechteck 9"/>
          <p:cNvSpPr/>
          <p:nvPr/>
        </p:nvSpPr>
        <p:spPr>
          <a:xfrm>
            <a:off x="6896911" y="3608962"/>
            <a:ext cx="3253902" cy="35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786" y="3958149"/>
            <a:ext cx="2113836" cy="2011680"/>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606" y="4119066"/>
            <a:ext cx="1973609" cy="1464788"/>
          </a:xfrm>
          <a:prstGeom prst="rect">
            <a:avLst/>
          </a:prstGeom>
        </p:spPr>
      </p:pic>
      <p:sp>
        <p:nvSpPr>
          <p:cNvPr id="11" name="Textfeld 10"/>
          <p:cNvSpPr txBox="1"/>
          <p:nvPr/>
        </p:nvSpPr>
        <p:spPr>
          <a:xfrm>
            <a:off x="1305686" y="5952177"/>
            <a:ext cx="2010550" cy="646331"/>
          </a:xfrm>
          <a:prstGeom prst="rect">
            <a:avLst/>
          </a:prstGeom>
          <a:noFill/>
        </p:spPr>
        <p:txBody>
          <a:bodyPr wrap="none" rtlCol="0">
            <a:spAutoFit/>
          </a:bodyPr>
          <a:lstStyle/>
          <a:p>
            <a:pPr algn="ctr"/>
            <a:r>
              <a:rPr lang="de-CH" b="1" dirty="0" smtClean="0"/>
              <a:t>Tc-99m</a:t>
            </a:r>
            <a:r>
              <a:rPr lang="de-CH" dirty="0" smtClean="0"/>
              <a:t> </a:t>
            </a:r>
          </a:p>
          <a:p>
            <a:pPr algn="ctr"/>
            <a:r>
              <a:rPr lang="de-CH" dirty="0" smtClean="0"/>
              <a:t>Komplex-gebunden</a:t>
            </a:r>
            <a:endParaRPr lang="de-CH" dirty="0"/>
          </a:p>
        </p:txBody>
      </p:sp>
      <p:sp>
        <p:nvSpPr>
          <p:cNvPr id="12" name="Textfeld 11"/>
          <p:cNvSpPr txBox="1"/>
          <p:nvPr/>
        </p:nvSpPr>
        <p:spPr>
          <a:xfrm>
            <a:off x="7681709" y="5952177"/>
            <a:ext cx="1995867" cy="646331"/>
          </a:xfrm>
          <a:prstGeom prst="rect">
            <a:avLst/>
          </a:prstGeom>
          <a:noFill/>
        </p:spPr>
        <p:txBody>
          <a:bodyPr wrap="none" rtlCol="0">
            <a:spAutoFit/>
          </a:bodyPr>
          <a:lstStyle/>
          <a:p>
            <a:pPr algn="ctr"/>
            <a:r>
              <a:rPr lang="de-CH" b="1" dirty="0" smtClean="0"/>
              <a:t>F-18</a:t>
            </a:r>
            <a:endParaRPr lang="de-CH" dirty="0" smtClean="0"/>
          </a:p>
          <a:p>
            <a:pPr algn="ctr"/>
            <a:r>
              <a:rPr lang="de-CH" dirty="0" smtClean="0"/>
              <a:t>kovalent gebunden</a:t>
            </a:r>
            <a:endParaRPr lang="de-CH" dirty="0"/>
          </a:p>
        </p:txBody>
      </p:sp>
      <p:pic>
        <p:nvPicPr>
          <p:cNvPr id="16" name="Grafik 15"/>
          <p:cNvPicPr>
            <a:picLocks noChangeAspect="1"/>
          </p:cNvPicPr>
          <p:nvPr/>
        </p:nvPicPr>
        <p:blipFill rotWithShape="1">
          <a:blip r:embed="rId4">
            <a:extLst>
              <a:ext uri="{28A0092B-C50C-407E-A947-70E740481C1C}">
                <a14:useLocalDpi xmlns:a14="http://schemas.microsoft.com/office/drawing/2010/main" val="0"/>
              </a:ext>
            </a:extLst>
          </a:blip>
          <a:srcRect l="19600" r="31334" b="42736"/>
          <a:stretch/>
        </p:blipFill>
        <p:spPr>
          <a:xfrm>
            <a:off x="7227604" y="433551"/>
            <a:ext cx="2882172" cy="2253655"/>
          </a:xfrm>
          <a:prstGeom prst="rect">
            <a:avLst/>
          </a:prstGeom>
        </p:spPr>
      </p:pic>
      <p:sp>
        <p:nvSpPr>
          <p:cNvPr id="18" name="Pfeil nach rechts 17"/>
          <p:cNvSpPr/>
          <p:nvPr/>
        </p:nvSpPr>
        <p:spPr>
          <a:xfrm rot="5400000" flipH="1">
            <a:off x="1734162" y="3278756"/>
            <a:ext cx="1237554" cy="199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Pfeil nach rechts 18"/>
          <p:cNvSpPr/>
          <p:nvPr/>
        </p:nvSpPr>
        <p:spPr>
          <a:xfrm rot="5400000" flipH="1">
            <a:off x="8049913" y="3326124"/>
            <a:ext cx="1237554" cy="199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Textfeld 19"/>
          <p:cNvSpPr txBox="1"/>
          <p:nvPr/>
        </p:nvSpPr>
        <p:spPr>
          <a:xfrm>
            <a:off x="2615459" y="2725367"/>
            <a:ext cx="2410275" cy="1200329"/>
          </a:xfrm>
          <a:prstGeom prst="rect">
            <a:avLst/>
          </a:prstGeom>
          <a:noFill/>
        </p:spPr>
        <p:txBody>
          <a:bodyPr wrap="none" rtlCol="0">
            <a:spAutoFit/>
          </a:bodyPr>
          <a:lstStyle/>
          <a:p>
            <a:pPr algn="ctr"/>
            <a:r>
              <a:rPr lang="de-CH" dirty="0" smtClean="0"/>
              <a:t>Wird vor Ort hergestellt</a:t>
            </a:r>
          </a:p>
          <a:p>
            <a:pPr algn="ctr"/>
            <a:endParaRPr lang="de-CH" dirty="0" smtClean="0"/>
          </a:p>
          <a:p>
            <a:pPr algn="ctr"/>
            <a:r>
              <a:rPr lang="de-CH" dirty="0" smtClean="0"/>
              <a:t>Tc-99m aus Generator</a:t>
            </a:r>
          </a:p>
          <a:p>
            <a:pPr algn="ctr"/>
            <a:r>
              <a:rPr lang="de-CH" dirty="0" smtClean="0"/>
              <a:t>Pharmakon aus Kit</a:t>
            </a:r>
            <a:endParaRPr lang="de-CH" dirty="0"/>
          </a:p>
        </p:txBody>
      </p:sp>
      <p:sp>
        <p:nvSpPr>
          <p:cNvPr id="21" name="Textfeld 20"/>
          <p:cNvSpPr txBox="1"/>
          <p:nvPr/>
        </p:nvSpPr>
        <p:spPr>
          <a:xfrm>
            <a:off x="8961853" y="2763481"/>
            <a:ext cx="2432589" cy="923330"/>
          </a:xfrm>
          <a:prstGeom prst="rect">
            <a:avLst/>
          </a:prstGeom>
          <a:noFill/>
        </p:spPr>
        <p:txBody>
          <a:bodyPr wrap="none" rtlCol="0">
            <a:spAutoFit/>
          </a:bodyPr>
          <a:lstStyle/>
          <a:p>
            <a:pPr algn="ctr"/>
            <a:r>
              <a:rPr lang="de-CH" dirty="0" smtClean="0"/>
              <a:t>Aufwendige Herstellung</a:t>
            </a:r>
          </a:p>
          <a:p>
            <a:pPr algn="ctr"/>
            <a:endParaRPr lang="de-CH" dirty="0" smtClean="0"/>
          </a:p>
          <a:p>
            <a:pPr algn="ctr"/>
            <a:r>
              <a:rPr lang="de-CH" dirty="0" smtClean="0"/>
              <a:t>wird geliefert</a:t>
            </a:r>
            <a:endParaRPr lang="de-CH" dirty="0"/>
          </a:p>
        </p:txBody>
      </p:sp>
      <p:pic>
        <p:nvPicPr>
          <p:cNvPr id="15" name="Grafik 14"/>
          <p:cNvPicPr>
            <a:picLocks noChangeAspect="1"/>
          </p:cNvPicPr>
          <p:nvPr/>
        </p:nvPicPr>
        <p:blipFill rotWithShape="1">
          <a:blip r:embed="rId5">
            <a:extLst>
              <a:ext uri="{28A0092B-C50C-407E-A947-70E740481C1C}">
                <a14:useLocalDpi xmlns:a14="http://schemas.microsoft.com/office/drawing/2010/main" val="0"/>
              </a:ext>
            </a:extLst>
          </a:blip>
          <a:srcRect l="10333" t="13430" r="27250"/>
          <a:stretch/>
        </p:blipFill>
        <p:spPr>
          <a:xfrm>
            <a:off x="1660890" y="581779"/>
            <a:ext cx="8669357" cy="5849927"/>
          </a:xfrm>
          <a:prstGeom prst="rect">
            <a:avLst/>
          </a:prstGeom>
        </p:spPr>
      </p:pic>
    </p:spTree>
    <p:extLst>
      <p:ext uri="{BB962C8B-B14F-4D97-AF65-F5344CB8AC3E}">
        <p14:creationId xmlns:p14="http://schemas.microsoft.com/office/powerpoint/2010/main" val="4205190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17</a:t>
            </a:fld>
            <a:endParaRPr lang="de-CH" dirty="0">
              <a:solidFill>
                <a:schemeClr val="tx1"/>
              </a:solidFill>
            </a:endParaRPr>
          </a:p>
        </p:txBody>
      </p:sp>
      <p:sp>
        <p:nvSpPr>
          <p:cNvPr id="10" name="Rechteck 9"/>
          <p:cNvSpPr/>
          <p:nvPr/>
        </p:nvSpPr>
        <p:spPr>
          <a:xfrm>
            <a:off x="6896911" y="3608962"/>
            <a:ext cx="3253902" cy="35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786" y="3958149"/>
            <a:ext cx="2113836" cy="2011680"/>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606" y="4119066"/>
            <a:ext cx="1973609" cy="1464788"/>
          </a:xfrm>
          <a:prstGeom prst="rect">
            <a:avLst/>
          </a:prstGeom>
        </p:spPr>
      </p:pic>
      <p:sp>
        <p:nvSpPr>
          <p:cNvPr id="11" name="Textfeld 10"/>
          <p:cNvSpPr txBox="1"/>
          <p:nvPr/>
        </p:nvSpPr>
        <p:spPr>
          <a:xfrm>
            <a:off x="1305686" y="5952177"/>
            <a:ext cx="2010550" cy="646331"/>
          </a:xfrm>
          <a:prstGeom prst="rect">
            <a:avLst/>
          </a:prstGeom>
          <a:noFill/>
        </p:spPr>
        <p:txBody>
          <a:bodyPr wrap="none" rtlCol="0">
            <a:spAutoFit/>
          </a:bodyPr>
          <a:lstStyle/>
          <a:p>
            <a:pPr algn="ctr"/>
            <a:r>
              <a:rPr lang="de-CH" b="1" dirty="0" smtClean="0"/>
              <a:t>Tc-99m</a:t>
            </a:r>
            <a:r>
              <a:rPr lang="de-CH" dirty="0" smtClean="0"/>
              <a:t> </a:t>
            </a:r>
          </a:p>
          <a:p>
            <a:pPr algn="ctr"/>
            <a:r>
              <a:rPr lang="de-CH" dirty="0" smtClean="0"/>
              <a:t>Komplex-gebunden</a:t>
            </a:r>
            <a:endParaRPr lang="de-CH" dirty="0"/>
          </a:p>
        </p:txBody>
      </p:sp>
      <p:sp>
        <p:nvSpPr>
          <p:cNvPr id="12" name="Textfeld 11"/>
          <p:cNvSpPr txBox="1"/>
          <p:nvPr/>
        </p:nvSpPr>
        <p:spPr>
          <a:xfrm>
            <a:off x="7681709" y="5952177"/>
            <a:ext cx="1995867" cy="646331"/>
          </a:xfrm>
          <a:prstGeom prst="rect">
            <a:avLst/>
          </a:prstGeom>
          <a:noFill/>
        </p:spPr>
        <p:txBody>
          <a:bodyPr wrap="none" rtlCol="0">
            <a:spAutoFit/>
          </a:bodyPr>
          <a:lstStyle/>
          <a:p>
            <a:pPr algn="ctr"/>
            <a:r>
              <a:rPr lang="de-CH" b="1" dirty="0" smtClean="0"/>
              <a:t>F-18</a:t>
            </a:r>
            <a:endParaRPr lang="de-CH" dirty="0" smtClean="0"/>
          </a:p>
          <a:p>
            <a:pPr algn="ctr"/>
            <a:r>
              <a:rPr lang="de-CH" dirty="0" smtClean="0"/>
              <a:t>kovalent gebunden</a:t>
            </a:r>
            <a:endParaRPr lang="de-CH" dirty="0"/>
          </a:p>
        </p:txBody>
      </p:sp>
      <p:pic>
        <p:nvPicPr>
          <p:cNvPr id="16" name="Grafik 15"/>
          <p:cNvPicPr>
            <a:picLocks noChangeAspect="1"/>
          </p:cNvPicPr>
          <p:nvPr/>
        </p:nvPicPr>
        <p:blipFill rotWithShape="1">
          <a:blip r:embed="rId4">
            <a:extLst>
              <a:ext uri="{28A0092B-C50C-407E-A947-70E740481C1C}">
                <a14:useLocalDpi xmlns:a14="http://schemas.microsoft.com/office/drawing/2010/main" val="0"/>
              </a:ext>
            </a:extLst>
          </a:blip>
          <a:srcRect l="19600" r="31334" b="42736"/>
          <a:stretch/>
        </p:blipFill>
        <p:spPr>
          <a:xfrm>
            <a:off x="7227604" y="433551"/>
            <a:ext cx="2882172" cy="2253655"/>
          </a:xfrm>
          <a:prstGeom prst="rect">
            <a:avLst/>
          </a:prstGeom>
        </p:spPr>
      </p:pic>
      <p:sp>
        <p:nvSpPr>
          <p:cNvPr id="18" name="Pfeil nach rechts 17"/>
          <p:cNvSpPr/>
          <p:nvPr/>
        </p:nvSpPr>
        <p:spPr>
          <a:xfrm rot="5400000" flipH="1">
            <a:off x="1734162" y="3278756"/>
            <a:ext cx="1237554" cy="199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Pfeil nach rechts 18"/>
          <p:cNvSpPr/>
          <p:nvPr/>
        </p:nvSpPr>
        <p:spPr>
          <a:xfrm rot="5400000" flipH="1">
            <a:off x="8049913" y="3326124"/>
            <a:ext cx="1237554" cy="199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Textfeld 19"/>
          <p:cNvSpPr txBox="1"/>
          <p:nvPr/>
        </p:nvSpPr>
        <p:spPr>
          <a:xfrm>
            <a:off x="2615459" y="2725367"/>
            <a:ext cx="2410275" cy="1200329"/>
          </a:xfrm>
          <a:prstGeom prst="rect">
            <a:avLst/>
          </a:prstGeom>
          <a:noFill/>
        </p:spPr>
        <p:txBody>
          <a:bodyPr wrap="none" rtlCol="0">
            <a:spAutoFit/>
          </a:bodyPr>
          <a:lstStyle/>
          <a:p>
            <a:pPr algn="ctr"/>
            <a:r>
              <a:rPr lang="de-CH" dirty="0" smtClean="0"/>
              <a:t>Wird vor Ort hergestellt</a:t>
            </a:r>
          </a:p>
          <a:p>
            <a:pPr algn="ctr"/>
            <a:endParaRPr lang="de-CH" dirty="0" smtClean="0"/>
          </a:p>
          <a:p>
            <a:pPr algn="ctr"/>
            <a:r>
              <a:rPr lang="de-CH" dirty="0" smtClean="0"/>
              <a:t>Tc-99m aus Generator</a:t>
            </a:r>
          </a:p>
          <a:p>
            <a:pPr algn="ctr"/>
            <a:r>
              <a:rPr lang="de-CH" dirty="0" smtClean="0"/>
              <a:t>Pharmakon aus Kit</a:t>
            </a:r>
            <a:endParaRPr lang="de-CH" dirty="0"/>
          </a:p>
        </p:txBody>
      </p:sp>
      <p:sp>
        <p:nvSpPr>
          <p:cNvPr id="21" name="Textfeld 20"/>
          <p:cNvSpPr txBox="1"/>
          <p:nvPr/>
        </p:nvSpPr>
        <p:spPr>
          <a:xfrm>
            <a:off x="8961853" y="2763481"/>
            <a:ext cx="2432589" cy="923330"/>
          </a:xfrm>
          <a:prstGeom prst="rect">
            <a:avLst/>
          </a:prstGeom>
          <a:noFill/>
        </p:spPr>
        <p:txBody>
          <a:bodyPr wrap="none" rtlCol="0">
            <a:spAutoFit/>
          </a:bodyPr>
          <a:lstStyle/>
          <a:p>
            <a:pPr algn="ctr"/>
            <a:r>
              <a:rPr lang="de-CH" dirty="0" smtClean="0"/>
              <a:t>Aufwendige Herstellung</a:t>
            </a:r>
          </a:p>
          <a:p>
            <a:pPr algn="ctr"/>
            <a:endParaRPr lang="de-CH" dirty="0" smtClean="0"/>
          </a:p>
          <a:p>
            <a:pPr algn="ctr"/>
            <a:r>
              <a:rPr lang="de-CH" dirty="0" smtClean="0"/>
              <a:t>wird geliefert</a:t>
            </a:r>
            <a:endParaRPr lang="de-CH" dirty="0"/>
          </a:p>
        </p:txBody>
      </p:sp>
      <p:pic>
        <p:nvPicPr>
          <p:cNvPr id="15" name="Grafik 14"/>
          <p:cNvPicPr>
            <a:picLocks noChangeAspect="1"/>
          </p:cNvPicPr>
          <p:nvPr/>
        </p:nvPicPr>
        <p:blipFill rotWithShape="1">
          <a:blip r:embed="rId5">
            <a:extLst>
              <a:ext uri="{28A0092B-C50C-407E-A947-70E740481C1C}">
                <a14:useLocalDpi xmlns:a14="http://schemas.microsoft.com/office/drawing/2010/main" val="0"/>
              </a:ext>
            </a:extLst>
          </a:blip>
          <a:srcRect l="10333" t="13430" r="27250"/>
          <a:stretch/>
        </p:blipFill>
        <p:spPr>
          <a:xfrm>
            <a:off x="1660890" y="581779"/>
            <a:ext cx="8669357" cy="5849927"/>
          </a:xfrm>
          <a:prstGeom prst="rect">
            <a:avLst/>
          </a:prstGeom>
        </p:spPr>
      </p:pic>
      <p:pic>
        <p:nvPicPr>
          <p:cNvPr id="17" name="Grafik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5367" y="692664"/>
            <a:ext cx="8400990" cy="5600185"/>
          </a:xfrm>
          <a:prstGeom prst="rect">
            <a:avLst/>
          </a:prstGeom>
        </p:spPr>
      </p:pic>
    </p:spTree>
    <p:extLst>
      <p:ext uri="{BB962C8B-B14F-4D97-AF65-F5344CB8AC3E}">
        <p14:creationId xmlns:p14="http://schemas.microsoft.com/office/powerpoint/2010/main" val="407037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18</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2 – Was ist ein </a:t>
            </a:r>
            <a:r>
              <a:rPr lang="de-CH" sz="1800" b="1" dirty="0" err="1" smtClean="0"/>
              <a:t>Sentinel</a:t>
            </a:r>
            <a:r>
              <a:rPr lang="de-CH" sz="1800" b="1" dirty="0" smtClean="0"/>
              <a:t>-Lymphknoten?</a:t>
            </a:r>
          </a:p>
          <a:p>
            <a:pPr marL="342900" indent="-342900">
              <a:buFont typeface="+mj-lt"/>
              <a:buAutoNum type="alphaLcParenR"/>
            </a:pPr>
            <a:r>
              <a:rPr lang="de-CH" sz="1800" b="1" dirty="0"/>
              <a:t>Der erste Lymphknoten zwischen Herz und Tumor.</a:t>
            </a:r>
          </a:p>
          <a:p>
            <a:pPr marL="342900" indent="-342900">
              <a:buFont typeface="+mj-lt"/>
              <a:buAutoNum type="alphaLcParenR"/>
            </a:pPr>
            <a:r>
              <a:rPr lang="de-CH" sz="1800" b="1" dirty="0"/>
              <a:t>Der erste Lymphknoten zwischen Tumor und Metastase.</a:t>
            </a:r>
          </a:p>
          <a:p>
            <a:pPr marL="342900" indent="-342900">
              <a:buFont typeface="+mj-lt"/>
              <a:buAutoNum type="alphaLcParenR"/>
            </a:pPr>
            <a:r>
              <a:rPr lang="de-CH" sz="1800" b="1" dirty="0" smtClean="0"/>
              <a:t>Der erste Lymphknoten </a:t>
            </a:r>
            <a:r>
              <a:rPr lang="de-CH" sz="1800" b="1" dirty="0"/>
              <a:t>hinter dem linken Ohrläppchen.</a:t>
            </a:r>
          </a:p>
          <a:p>
            <a:pPr marL="342900" indent="-342900">
              <a:buFont typeface="+mj-lt"/>
              <a:buAutoNum type="alphaLcParenR"/>
            </a:pPr>
            <a:r>
              <a:rPr lang="de-CH" sz="1800" b="1" dirty="0" smtClean="0"/>
              <a:t>Der erste Lymphknoten, welcher entlang einer Lymph-Abflussbahn erreicht wird.</a:t>
            </a:r>
          </a:p>
        </p:txBody>
      </p:sp>
    </p:spTree>
    <p:extLst>
      <p:ext uri="{BB962C8B-B14F-4D97-AF65-F5344CB8AC3E}">
        <p14:creationId xmlns:p14="http://schemas.microsoft.com/office/powerpoint/2010/main" val="300063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19</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2 – Was ist ein </a:t>
            </a:r>
            <a:r>
              <a:rPr lang="de-CH" sz="1800" b="1" dirty="0" err="1" smtClean="0"/>
              <a:t>Sentinel</a:t>
            </a:r>
            <a:r>
              <a:rPr lang="de-CH" sz="1800" b="1" dirty="0" smtClean="0"/>
              <a:t>-Lymphknoten?</a:t>
            </a:r>
          </a:p>
          <a:p>
            <a:pPr marL="342900" indent="-342900">
              <a:buFont typeface="+mj-lt"/>
              <a:buAutoNum type="alphaLcParenR"/>
            </a:pPr>
            <a:r>
              <a:rPr lang="de-CH" sz="1800" b="1" dirty="0"/>
              <a:t>Der erste Lymphknoten zwischen Herz und Tumor.</a:t>
            </a:r>
          </a:p>
          <a:p>
            <a:pPr marL="342900" indent="-342900">
              <a:buFont typeface="+mj-lt"/>
              <a:buAutoNum type="alphaLcParenR"/>
            </a:pPr>
            <a:r>
              <a:rPr lang="de-CH" sz="1800" b="1" dirty="0"/>
              <a:t>Der erste Lymphknoten zwischen Tumor und Metastase.</a:t>
            </a:r>
          </a:p>
          <a:p>
            <a:pPr marL="342900" indent="-342900">
              <a:buFont typeface="+mj-lt"/>
              <a:buAutoNum type="alphaLcParenR"/>
            </a:pPr>
            <a:r>
              <a:rPr lang="de-CH" sz="1800" b="1" dirty="0" smtClean="0"/>
              <a:t>Der erste Lymphknoten </a:t>
            </a:r>
            <a:r>
              <a:rPr lang="de-CH" sz="1800" b="1" dirty="0"/>
              <a:t>hinter dem linken Ohrläppchen.</a:t>
            </a:r>
          </a:p>
          <a:p>
            <a:pPr marL="342900" indent="-342900">
              <a:buFont typeface="+mj-lt"/>
              <a:buAutoNum type="alphaLcParenR"/>
            </a:pPr>
            <a:r>
              <a:rPr lang="de-CH" sz="1800" b="1" dirty="0" smtClean="0"/>
              <a:t>Der erste Lymphknoten, welcher entlang einer Lymph-Abflussbahn erreicht wird.</a:t>
            </a:r>
          </a:p>
          <a:p>
            <a:pPr marL="457200" lvl="1" indent="0">
              <a:buNone/>
            </a:pPr>
            <a:r>
              <a:rPr lang="de-CH" sz="1600" i="1" dirty="0" smtClean="0"/>
              <a:t>Korrekt! =Wächterlymphknoten. Bei </a:t>
            </a:r>
            <a:r>
              <a:rPr lang="de-CH" sz="1600" i="1" dirty="0"/>
              <a:t>einer </a:t>
            </a:r>
            <a:r>
              <a:rPr lang="de-CH" sz="1600" i="1" dirty="0" err="1"/>
              <a:t>lymphogenen</a:t>
            </a:r>
            <a:r>
              <a:rPr lang="de-CH" sz="1600" i="1" dirty="0"/>
              <a:t> Metastasierung </a:t>
            </a:r>
            <a:r>
              <a:rPr lang="de-CH" sz="1600" i="1" dirty="0" smtClean="0"/>
              <a:t>hat dieser Lymphknoten das höchste Risiko von Metastasen befallen zu sein. Sollte dieser Lymphknoten befallen sein, hat dies Auswirkungen auf die Prognose und weitere Therapie des Patienten.</a:t>
            </a:r>
            <a:endParaRPr lang="de-CH" sz="1200" dirty="0"/>
          </a:p>
        </p:txBody>
      </p:sp>
    </p:spTree>
    <p:extLst>
      <p:ext uri="{BB962C8B-B14F-4D97-AF65-F5344CB8AC3E}">
        <p14:creationId xmlns:p14="http://schemas.microsoft.com/office/powerpoint/2010/main" val="683879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Literatur</a:t>
            </a:r>
            <a:endParaRPr lang="de-CH" dirty="0"/>
          </a:p>
        </p:txBody>
      </p:sp>
      <p:sp>
        <p:nvSpPr>
          <p:cNvPr id="3" name="Inhaltsplatzhalter 2"/>
          <p:cNvSpPr>
            <a:spLocks noGrp="1"/>
          </p:cNvSpPr>
          <p:nvPr>
            <p:ph idx="1"/>
          </p:nvPr>
        </p:nvSpPr>
        <p:spPr>
          <a:xfrm>
            <a:off x="895865" y="1886727"/>
            <a:ext cx="10515600" cy="4723652"/>
          </a:xfrm>
        </p:spPr>
        <p:txBody>
          <a:bodyPr>
            <a:normAutofit/>
          </a:bodyPr>
          <a:lstStyle/>
          <a:p>
            <a:pPr marL="0" indent="0">
              <a:buNone/>
            </a:pPr>
            <a:endParaRPr lang="de-CH" sz="1800" b="1" dirty="0"/>
          </a:p>
          <a:p>
            <a:pPr marL="0" indent="0">
              <a:buNone/>
            </a:pPr>
            <a:r>
              <a:rPr lang="de-CH" sz="1800" b="1" dirty="0" smtClean="0"/>
              <a:t>DGN – </a:t>
            </a:r>
            <a:r>
              <a:rPr lang="de-CH" sz="1800" b="1" dirty="0"/>
              <a:t>Guideline </a:t>
            </a:r>
            <a:r>
              <a:rPr lang="de-CH" sz="1200" dirty="0"/>
              <a:t>(</a:t>
            </a:r>
            <a:r>
              <a:rPr lang="de-CH" sz="1200" dirty="0">
                <a:hlinkClick r:id="rId2"/>
              </a:rPr>
              <a:t>https://</a:t>
            </a:r>
            <a:r>
              <a:rPr lang="de-CH" sz="1200" dirty="0" smtClean="0">
                <a:hlinkClick r:id="rId2"/>
              </a:rPr>
              <a:t>www.nuklearmedizin.de/leistungen/leitlinien/</a:t>
            </a:r>
            <a:r>
              <a:rPr lang="de-CH" sz="1200" dirty="0" smtClean="0"/>
              <a:t>)</a:t>
            </a:r>
          </a:p>
          <a:p>
            <a:pPr marL="0" indent="0">
              <a:buNone/>
            </a:pPr>
            <a:endParaRPr lang="de-CH" sz="1800" b="1" dirty="0"/>
          </a:p>
          <a:p>
            <a:pPr marL="0" indent="0">
              <a:buNone/>
            </a:pPr>
            <a:r>
              <a:rPr lang="de-CH" sz="1800" b="1" dirty="0" smtClean="0"/>
              <a:t>EANM – </a:t>
            </a:r>
            <a:r>
              <a:rPr lang="de-CH" sz="1800" b="1" dirty="0" err="1" smtClean="0"/>
              <a:t>NucMedGuide</a:t>
            </a:r>
            <a:r>
              <a:rPr lang="de-CH" sz="1800" b="1" dirty="0" smtClean="0"/>
              <a:t>-APP</a:t>
            </a:r>
          </a:p>
          <a:p>
            <a:pPr marL="0" indent="0">
              <a:buNone/>
            </a:pPr>
            <a:endParaRPr lang="de-CH" sz="1800" b="1" dirty="0" smtClean="0"/>
          </a:p>
          <a:p>
            <a:pPr marL="0" indent="0">
              <a:buNone/>
            </a:pPr>
            <a:endParaRPr lang="de-CH" sz="1800" b="1" dirty="0"/>
          </a:p>
          <a:p>
            <a:pPr marL="0" indent="0">
              <a:buNone/>
            </a:pPr>
            <a:endParaRPr lang="de-CH" sz="1800" b="1" dirty="0" smtClean="0"/>
          </a:p>
          <a:p>
            <a:pPr marL="0" indent="0">
              <a:buNone/>
            </a:pPr>
            <a:endParaRPr lang="de-CH" sz="1800" b="1" dirty="0" smtClean="0"/>
          </a:p>
          <a:p>
            <a:pPr marL="0" indent="0">
              <a:buNone/>
            </a:pPr>
            <a:endParaRPr lang="de-CH" sz="1800" b="1" dirty="0"/>
          </a:p>
          <a:p>
            <a:pPr marL="0" indent="0">
              <a:buNone/>
            </a:pPr>
            <a:endParaRPr lang="de-CH" sz="1800" b="1" dirty="0"/>
          </a:p>
          <a:p>
            <a:pPr marL="0" indent="0">
              <a:buNone/>
            </a:pPr>
            <a:r>
              <a:rPr lang="de-CH" sz="1800" b="1" dirty="0"/>
              <a:t>Diagnostische Referenzwerte BAG </a:t>
            </a:r>
            <a:r>
              <a:rPr lang="de-CH" sz="1200" dirty="0"/>
              <a:t>(</a:t>
            </a:r>
            <a:r>
              <a:rPr lang="de-CH" sz="1200" dirty="0">
                <a:hlinkClick r:id="rId3"/>
              </a:rPr>
              <a:t>https://</a:t>
            </a:r>
            <a:r>
              <a:rPr lang="de-CH" sz="1200" dirty="0" smtClean="0">
                <a:hlinkClick r:id="rId3"/>
              </a:rPr>
              <a:t>www.bag.admin.ch/bag/de/home/gesetze-und-bewilligungen/gesuche-bewilligungen/bewilligungen-aufsicht-im-strahlenschutz/informationen-fuer-medizinische-betriebe/diagnostische-referenzwerte-im-strahlenschutz.html</a:t>
            </a:r>
            <a:r>
              <a:rPr lang="de-CH" sz="1200" dirty="0" smtClean="0"/>
              <a:t>)</a:t>
            </a:r>
          </a:p>
          <a:p>
            <a:pPr marL="0" indent="0">
              <a:buNone/>
            </a:pPr>
            <a:r>
              <a:rPr lang="de-CH" sz="1200" dirty="0" smtClean="0"/>
              <a:t>- Diagnostische Referenzwerte Nuklearmedizin</a:t>
            </a:r>
            <a:endParaRPr lang="de-CH" sz="1800" b="1" dirty="0" smtClean="0"/>
          </a:p>
          <a:p>
            <a:pPr marL="0" indent="0">
              <a:buNone/>
            </a:pPr>
            <a:endParaRPr lang="de-CH" sz="1800" b="1"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a:t>
            </a:fld>
            <a:endParaRPr lang="de-CH" dirty="0">
              <a:solidFill>
                <a:schemeClr val="tx1"/>
              </a:solidFill>
            </a:endParaRPr>
          </a:p>
        </p:txBody>
      </p:sp>
      <p:pic>
        <p:nvPicPr>
          <p:cNvPr id="4" name="Grafik 3"/>
          <p:cNvPicPr>
            <a:picLocks noChangeAspect="1"/>
          </p:cNvPicPr>
          <p:nvPr/>
        </p:nvPicPr>
        <p:blipFill>
          <a:blip r:embed="rId4"/>
          <a:stretch>
            <a:fillRect/>
          </a:stretch>
        </p:blipFill>
        <p:spPr>
          <a:xfrm>
            <a:off x="3796925" y="2961457"/>
            <a:ext cx="1486275" cy="2492609"/>
          </a:xfrm>
          <a:prstGeom prst="rect">
            <a:avLst/>
          </a:prstGeom>
        </p:spPr>
      </p:pic>
    </p:spTree>
    <p:extLst>
      <p:ext uri="{BB962C8B-B14F-4D97-AF65-F5344CB8AC3E}">
        <p14:creationId xmlns:p14="http://schemas.microsoft.com/office/powerpoint/2010/main" val="3937524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20</a:t>
            </a:fld>
            <a:endParaRPr lang="de-CH" dirty="0">
              <a:solidFill>
                <a:schemeClr val="tx1"/>
              </a:solidFill>
            </a:endParaRPr>
          </a:p>
        </p:txBody>
      </p:sp>
      <p:sp>
        <p:nvSpPr>
          <p:cNvPr id="7" name="Inhaltsplatzhalter 2"/>
          <p:cNvSpPr>
            <a:spLocks noGrp="1"/>
          </p:cNvSpPr>
          <p:nvPr>
            <p:ph idx="1"/>
          </p:nvPr>
        </p:nvSpPr>
        <p:spPr>
          <a:xfrm>
            <a:off x="895865" y="1886727"/>
            <a:ext cx="5975990" cy="4846582"/>
          </a:xfrm>
        </p:spPr>
        <p:txBody>
          <a:bodyPr>
            <a:normAutofit/>
          </a:bodyPr>
          <a:lstStyle/>
          <a:p>
            <a:pPr marL="0" indent="0">
              <a:buNone/>
            </a:pPr>
            <a:r>
              <a:rPr lang="de-CH" sz="1800" b="1" dirty="0"/>
              <a:t>Bedeutung der </a:t>
            </a:r>
            <a:r>
              <a:rPr lang="de-CH" sz="1800" b="1" dirty="0" err="1" smtClean="0"/>
              <a:t>Sentinelszintigraphie</a:t>
            </a:r>
            <a:r>
              <a:rPr lang="de-CH" sz="1800" b="1" dirty="0" smtClean="0"/>
              <a:t> (SLS)</a:t>
            </a:r>
            <a:endParaRPr lang="de-CH" sz="1400" dirty="0"/>
          </a:p>
          <a:p>
            <a:r>
              <a:rPr lang="de-CH" sz="1600" dirty="0" err="1" smtClean="0"/>
              <a:t>Sentinel</a:t>
            </a:r>
            <a:r>
              <a:rPr lang="de-CH" sz="1600" dirty="0" smtClean="0"/>
              <a:t>-Lymphknoten-Szintigraphie</a:t>
            </a:r>
          </a:p>
          <a:p>
            <a:r>
              <a:rPr lang="de-CH" sz="1600" dirty="0" smtClean="0"/>
              <a:t>Limitationen</a:t>
            </a:r>
            <a:endParaRPr lang="de-CH" sz="1600" dirty="0"/>
          </a:p>
        </p:txBody>
      </p:sp>
      <p:sp>
        <p:nvSpPr>
          <p:cNvPr id="10" name="Textfeld 9"/>
          <p:cNvSpPr txBox="1"/>
          <p:nvPr/>
        </p:nvSpPr>
        <p:spPr>
          <a:xfrm>
            <a:off x="10456185" y="6241047"/>
            <a:ext cx="1218860" cy="369332"/>
          </a:xfrm>
          <a:prstGeom prst="rect">
            <a:avLst/>
          </a:prstGeom>
          <a:noFill/>
        </p:spPr>
        <p:txBody>
          <a:bodyPr wrap="none" rtlCol="0">
            <a:spAutoFit/>
          </a:bodyPr>
          <a:lstStyle/>
          <a:p>
            <a:r>
              <a:rPr lang="de-CH" dirty="0" smtClean="0"/>
              <a:t>De </a:t>
            </a:r>
            <a:r>
              <a:rPr lang="de-CH" dirty="0" err="1" smtClean="0"/>
              <a:t>Gruyter</a:t>
            </a:r>
            <a:endParaRPr lang="de-CH" dirty="0"/>
          </a:p>
        </p:txBody>
      </p:sp>
      <p:pic>
        <p:nvPicPr>
          <p:cNvPr id="11" name="Grafik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5931" y="3287453"/>
            <a:ext cx="5121595" cy="2676377"/>
          </a:xfrm>
          <a:prstGeom prst="rect">
            <a:avLst/>
          </a:prstGeom>
        </p:spPr>
      </p:pic>
    </p:spTree>
    <p:extLst>
      <p:ext uri="{BB962C8B-B14F-4D97-AF65-F5344CB8AC3E}">
        <p14:creationId xmlns:p14="http://schemas.microsoft.com/office/powerpoint/2010/main" val="1860918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21</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3 - Welches Radiopharmakon wird in der </a:t>
            </a:r>
            <a:r>
              <a:rPr lang="de-CH" sz="1800" b="1" dirty="0" err="1" smtClean="0"/>
              <a:t>Sentinelszintigraphie</a:t>
            </a:r>
            <a:r>
              <a:rPr lang="de-CH" sz="1800" b="1" dirty="0" smtClean="0"/>
              <a:t> in der Regel eingesetzt?</a:t>
            </a:r>
          </a:p>
          <a:p>
            <a:pPr marL="342900" indent="-342900">
              <a:buFont typeface="+mj-lt"/>
              <a:buAutoNum type="alphaLcParenR"/>
            </a:pPr>
            <a:r>
              <a:rPr lang="de-CH" sz="1800" b="1" dirty="0" smtClean="0"/>
              <a:t>Tc-99m – </a:t>
            </a:r>
            <a:r>
              <a:rPr lang="de-CH" sz="1800" b="1" dirty="0" err="1" smtClean="0"/>
              <a:t>Diphosphonate</a:t>
            </a:r>
            <a:r>
              <a:rPr lang="de-CH" sz="1800" b="1" dirty="0" smtClean="0"/>
              <a:t>, die in den Lymphknoten gespeichert werden.</a:t>
            </a:r>
          </a:p>
          <a:p>
            <a:pPr marL="342900" indent="-342900">
              <a:buFont typeface="+mj-lt"/>
              <a:buAutoNum type="alphaLcParenR"/>
            </a:pPr>
            <a:r>
              <a:rPr lang="de-CH" sz="1800" b="1" dirty="0" smtClean="0"/>
              <a:t>Nanocolloide aus humanem Albumin, die mit Tc99m markiert werden.</a:t>
            </a:r>
          </a:p>
          <a:p>
            <a:pPr marL="342900" indent="-342900">
              <a:buFont typeface="+mj-lt"/>
              <a:buAutoNum type="alphaLcParenR"/>
            </a:pPr>
            <a:r>
              <a:rPr lang="de-CH" sz="1800" b="1" dirty="0" smtClean="0"/>
              <a:t>Unspezifisches Tc-99m – Molekül</a:t>
            </a:r>
          </a:p>
          <a:p>
            <a:pPr marL="342900" indent="-342900">
              <a:buFont typeface="+mj-lt"/>
              <a:buAutoNum type="alphaLcParenR"/>
            </a:pPr>
            <a:r>
              <a:rPr lang="de-CH" sz="1800" b="1" dirty="0" err="1" smtClean="0"/>
              <a:t>Makrocolloide</a:t>
            </a:r>
            <a:r>
              <a:rPr lang="de-CH" sz="1800" b="1" dirty="0" smtClean="0"/>
              <a:t>, die mit Tc-99m markiert werden.</a:t>
            </a:r>
          </a:p>
        </p:txBody>
      </p:sp>
    </p:spTree>
    <p:extLst>
      <p:ext uri="{BB962C8B-B14F-4D97-AF65-F5344CB8AC3E}">
        <p14:creationId xmlns:p14="http://schemas.microsoft.com/office/powerpoint/2010/main" val="973177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22</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3 - Welches Radiopharmakon wird in der </a:t>
            </a:r>
            <a:r>
              <a:rPr lang="de-CH" sz="1800" b="1" dirty="0" err="1" smtClean="0"/>
              <a:t>Sentinelszintigraphie</a:t>
            </a:r>
            <a:r>
              <a:rPr lang="de-CH" sz="1800" b="1" dirty="0" smtClean="0"/>
              <a:t> in der Regel eingesetzt?</a:t>
            </a:r>
          </a:p>
          <a:p>
            <a:pPr marL="342900" indent="-342900">
              <a:buFont typeface="+mj-lt"/>
              <a:buAutoNum type="alphaLcParenR"/>
            </a:pPr>
            <a:r>
              <a:rPr lang="de-CH" sz="1800" b="1" dirty="0" smtClean="0"/>
              <a:t>Tc-99m – </a:t>
            </a:r>
            <a:r>
              <a:rPr lang="de-CH" sz="1800" b="1" dirty="0" err="1" smtClean="0"/>
              <a:t>Diphosphonate</a:t>
            </a:r>
            <a:r>
              <a:rPr lang="de-CH" sz="1800" b="1" dirty="0" smtClean="0"/>
              <a:t>, die in den Lymphknoten gespeichert werden.</a:t>
            </a:r>
          </a:p>
          <a:p>
            <a:pPr marL="457200" lvl="1" indent="0">
              <a:buNone/>
            </a:pPr>
            <a:r>
              <a:rPr lang="de-CH" sz="1600" i="1" dirty="0" smtClean="0"/>
              <a:t>Falsch – </a:t>
            </a:r>
            <a:r>
              <a:rPr lang="de-CH" sz="1600" i="1" dirty="0" err="1" smtClean="0"/>
              <a:t>Diphosphonate</a:t>
            </a:r>
            <a:r>
              <a:rPr lang="de-CH" sz="1600" i="1" dirty="0" smtClean="0"/>
              <a:t> werden für die Skelettszintigraphie verwendet.</a:t>
            </a:r>
          </a:p>
          <a:p>
            <a:pPr marL="342900" indent="-342900">
              <a:buFont typeface="+mj-lt"/>
              <a:buAutoNum type="alphaLcParenR"/>
            </a:pPr>
            <a:r>
              <a:rPr lang="de-CH" sz="1800" b="1" dirty="0" err="1" smtClean="0"/>
              <a:t>Nanocolloide</a:t>
            </a:r>
            <a:r>
              <a:rPr lang="de-CH" sz="1800" b="1" dirty="0" smtClean="0"/>
              <a:t> aus humanem Albumin, die mit Tc-99m markiert werden.</a:t>
            </a:r>
          </a:p>
          <a:p>
            <a:pPr marL="457200" lvl="1" indent="0">
              <a:buNone/>
            </a:pPr>
            <a:r>
              <a:rPr lang="de-CH" sz="1600" i="1" dirty="0" smtClean="0"/>
              <a:t>Korrekt! </a:t>
            </a:r>
            <a:r>
              <a:rPr lang="de-CH" sz="1600" i="1" u="sng" dirty="0" err="1" smtClean="0"/>
              <a:t>Nanocolloide</a:t>
            </a:r>
            <a:r>
              <a:rPr lang="de-CH" sz="1600" i="1" u="sng" dirty="0" smtClean="0"/>
              <a:t> sind so klein («</a:t>
            </a:r>
            <a:r>
              <a:rPr lang="de-CH" sz="1600" i="1" u="sng" dirty="0" err="1" smtClean="0"/>
              <a:t>nano</a:t>
            </a:r>
            <a:r>
              <a:rPr lang="de-CH" sz="1600" i="1" u="sng" dirty="0" smtClean="0"/>
              <a:t>»…), </a:t>
            </a:r>
            <a:r>
              <a:rPr lang="de-CH" sz="1600" i="1" dirty="0" smtClean="0"/>
              <a:t>dass sie gut in den Lymphbahnen aufgenommen, abtransportiert und in den Lymphknoten gespeichert werden. Diese werden aus humanem Albumin hergestellt, sind somit «</a:t>
            </a:r>
            <a:r>
              <a:rPr lang="de-CH" sz="1600" i="1" dirty="0" err="1" smtClean="0"/>
              <a:t>bio</a:t>
            </a:r>
            <a:r>
              <a:rPr lang="de-CH" sz="1600" i="1" dirty="0" smtClean="0"/>
              <a:t>», </a:t>
            </a:r>
            <a:r>
              <a:rPr lang="de-CH" sz="1600" i="1" dirty="0"/>
              <a:t>und vor der Applikation mit </a:t>
            </a:r>
            <a:r>
              <a:rPr lang="de-CH" sz="1600" i="1" dirty="0" smtClean="0"/>
              <a:t>Tc-99m markiert, um ihre Verteilung im Körper mittels der Kamera sichtbar zu machen.</a:t>
            </a:r>
          </a:p>
          <a:p>
            <a:pPr marL="342900" indent="-342900">
              <a:buFont typeface="+mj-lt"/>
              <a:buAutoNum type="alphaLcParenR"/>
            </a:pPr>
            <a:r>
              <a:rPr lang="de-CH" sz="1800" b="1" dirty="0" smtClean="0"/>
              <a:t>Unspezifisches Tc-99m – Molekül </a:t>
            </a:r>
          </a:p>
          <a:p>
            <a:pPr marL="457200" lvl="1" indent="0">
              <a:buNone/>
            </a:pPr>
            <a:r>
              <a:rPr lang="de-CH" sz="1600" i="1" dirty="0" smtClean="0"/>
              <a:t>Falsch. Tc99m – ist ein Radionuklid und kein Molekül</a:t>
            </a:r>
          </a:p>
          <a:p>
            <a:pPr marL="342900" indent="-342900">
              <a:buFont typeface="+mj-lt"/>
              <a:buAutoNum type="alphaLcParenR"/>
            </a:pPr>
            <a:r>
              <a:rPr lang="de-CH" sz="1800" b="1" dirty="0" err="1" smtClean="0"/>
              <a:t>Makrocolloide</a:t>
            </a:r>
            <a:r>
              <a:rPr lang="de-CH" sz="1800" b="1" dirty="0" smtClean="0"/>
              <a:t>, die mit Tc-99m markiert werden.</a:t>
            </a:r>
          </a:p>
          <a:p>
            <a:pPr marL="457200" lvl="1" indent="0">
              <a:buNone/>
            </a:pPr>
            <a:r>
              <a:rPr lang="de-CH" sz="1600" i="1" dirty="0" smtClean="0"/>
              <a:t>Falsch. </a:t>
            </a:r>
            <a:r>
              <a:rPr lang="de-CH" sz="1600" i="1" u="sng" dirty="0" err="1" smtClean="0"/>
              <a:t>Makrocolloide</a:t>
            </a:r>
            <a:r>
              <a:rPr lang="de-CH" sz="1600" i="1" dirty="0" smtClean="0"/>
              <a:t> wären zu gross für die Lymphgefässe («</a:t>
            </a:r>
            <a:r>
              <a:rPr lang="de-CH" sz="1600" i="1" dirty="0" err="1" smtClean="0"/>
              <a:t>makro</a:t>
            </a:r>
            <a:r>
              <a:rPr lang="de-CH" sz="1600" i="1" dirty="0" smtClean="0"/>
              <a:t>»…) – daher nicht geeignet.</a:t>
            </a:r>
            <a:endParaRPr lang="de-CH" sz="1600" i="1" dirty="0"/>
          </a:p>
        </p:txBody>
      </p:sp>
    </p:spTree>
    <p:extLst>
      <p:ext uri="{BB962C8B-B14F-4D97-AF65-F5344CB8AC3E}">
        <p14:creationId xmlns:p14="http://schemas.microsoft.com/office/powerpoint/2010/main" val="777089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23</a:t>
            </a:fld>
            <a:endParaRPr lang="de-CH" dirty="0">
              <a:solidFill>
                <a:schemeClr val="tx1"/>
              </a:solidFill>
            </a:endParaRPr>
          </a:p>
        </p:txBody>
      </p:sp>
      <p:sp>
        <p:nvSpPr>
          <p:cNvPr id="11" name="Textfeld 10"/>
          <p:cNvSpPr txBox="1"/>
          <p:nvPr/>
        </p:nvSpPr>
        <p:spPr>
          <a:xfrm>
            <a:off x="902730" y="2674551"/>
            <a:ext cx="5692007" cy="1477328"/>
          </a:xfrm>
          <a:prstGeom prst="rect">
            <a:avLst/>
          </a:prstGeom>
          <a:noFill/>
        </p:spPr>
        <p:txBody>
          <a:bodyPr wrap="none" rtlCol="0">
            <a:spAutoFit/>
          </a:bodyPr>
          <a:lstStyle/>
          <a:p>
            <a:r>
              <a:rPr lang="de-CH" b="1" dirty="0" err="1" smtClean="0"/>
              <a:t>Nanocolloide</a:t>
            </a:r>
            <a:r>
              <a:rPr lang="de-CH" b="1" dirty="0" smtClean="0"/>
              <a:t>: </a:t>
            </a:r>
          </a:p>
          <a:p>
            <a:pPr marL="285750" indent="-285750">
              <a:buFontTx/>
              <a:buChar char="-"/>
            </a:pPr>
            <a:r>
              <a:rPr lang="de-CH" dirty="0" smtClean="0"/>
              <a:t>hergestellt aus humanem Serum-Albumin (Blutprodukt)</a:t>
            </a:r>
          </a:p>
          <a:p>
            <a:pPr marL="285750" indent="-285750">
              <a:buFontTx/>
              <a:buChar char="-"/>
            </a:pPr>
            <a:r>
              <a:rPr lang="de-CH" dirty="0" smtClean="0"/>
              <a:t>Partikel mit einem Durchmesser von &lt; 80 </a:t>
            </a:r>
            <a:r>
              <a:rPr lang="de-CH" dirty="0" err="1" smtClean="0"/>
              <a:t>nm</a:t>
            </a:r>
            <a:endParaRPr lang="de-CH" dirty="0" smtClean="0"/>
          </a:p>
          <a:p>
            <a:pPr marL="285750" indent="-285750">
              <a:buFontTx/>
              <a:buChar char="-"/>
            </a:pPr>
            <a:r>
              <a:rPr lang="de-CH" dirty="0" smtClean="0"/>
              <a:t>mit Tc99m-Pertechnetat markiert</a:t>
            </a:r>
          </a:p>
          <a:p>
            <a:endParaRPr lang="de-CH" dirty="0"/>
          </a:p>
        </p:txBody>
      </p:sp>
      <p:grpSp>
        <p:nvGrpSpPr>
          <p:cNvPr id="12" name="Gruppieren 11"/>
          <p:cNvGrpSpPr/>
          <p:nvPr/>
        </p:nvGrpSpPr>
        <p:grpSpPr>
          <a:xfrm>
            <a:off x="6847701" y="2724662"/>
            <a:ext cx="5168557" cy="4069208"/>
            <a:chOff x="6637637" y="1760836"/>
            <a:chExt cx="5168557" cy="4069208"/>
          </a:xfrm>
        </p:grpSpPr>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076" y="1760836"/>
              <a:ext cx="5084118" cy="3813089"/>
            </a:xfrm>
            <a:prstGeom prst="rect">
              <a:avLst/>
            </a:prstGeom>
          </p:spPr>
        </p:pic>
        <p:sp>
          <p:nvSpPr>
            <p:cNvPr id="14" name="Rechteck 13"/>
            <p:cNvSpPr/>
            <p:nvPr/>
          </p:nvSpPr>
          <p:spPr>
            <a:xfrm>
              <a:off x="6637637" y="5568434"/>
              <a:ext cx="4773828" cy="261610"/>
            </a:xfrm>
            <a:prstGeom prst="rect">
              <a:avLst/>
            </a:prstGeom>
          </p:spPr>
          <p:txBody>
            <a:bodyPr wrap="square">
              <a:spAutoFit/>
            </a:bodyPr>
            <a:lstStyle/>
            <a:p>
              <a:r>
                <a:rPr lang="de-CH" sz="1050" dirty="0"/>
                <a:t>http://faculty.cord.edu/todt/336/lab/digestion/PartB/ileum/vessels2.htm</a:t>
              </a:r>
            </a:p>
          </p:txBody>
        </p:sp>
      </p:grpSp>
      <p:cxnSp>
        <p:nvCxnSpPr>
          <p:cNvPr id="15" name="Gerade Verbindung mit Pfeil 14"/>
          <p:cNvCxnSpPr>
            <a:stCxn id="16" idx="2"/>
          </p:cNvCxnSpPr>
          <p:nvPr/>
        </p:nvCxnSpPr>
        <p:spPr>
          <a:xfrm flipH="1">
            <a:off x="8655911" y="2271700"/>
            <a:ext cx="718412" cy="1917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7363868" y="1748480"/>
            <a:ext cx="4020909" cy="523220"/>
          </a:xfrm>
          <a:prstGeom prst="rect">
            <a:avLst/>
          </a:prstGeom>
          <a:noFill/>
        </p:spPr>
        <p:txBody>
          <a:bodyPr wrap="none" rtlCol="0">
            <a:spAutoFit/>
          </a:bodyPr>
          <a:lstStyle/>
          <a:p>
            <a:pPr algn="ctr"/>
            <a:r>
              <a:rPr lang="de-CH" sz="1400" dirty="0" smtClean="0"/>
              <a:t>Partikel nicht zu gross, damit sie in die Lymphgefässe</a:t>
            </a:r>
          </a:p>
          <a:p>
            <a:pPr algn="ctr"/>
            <a:r>
              <a:rPr lang="de-CH" sz="1400" dirty="0" smtClean="0"/>
              <a:t>aufgenommen werden können</a:t>
            </a:r>
            <a:endParaRPr lang="de-CH" sz="1400" dirty="0"/>
          </a:p>
        </p:txBody>
      </p:sp>
    </p:spTree>
    <p:extLst>
      <p:ext uri="{BB962C8B-B14F-4D97-AF65-F5344CB8AC3E}">
        <p14:creationId xmlns:p14="http://schemas.microsoft.com/office/powerpoint/2010/main" val="111405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24</a:t>
            </a:fld>
            <a:endParaRPr lang="de-CH" dirty="0">
              <a:solidFill>
                <a:schemeClr val="tx1"/>
              </a:solidFill>
            </a:endParaRPr>
          </a:p>
        </p:txBody>
      </p:sp>
      <p:sp>
        <p:nvSpPr>
          <p:cNvPr id="11" name="Textfeld 10"/>
          <p:cNvSpPr txBox="1"/>
          <p:nvPr/>
        </p:nvSpPr>
        <p:spPr>
          <a:xfrm>
            <a:off x="902730" y="2674551"/>
            <a:ext cx="5728812" cy="1477328"/>
          </a:xfrm>
          <a:prstGeom prst="rect">
            <a:avLst/>
          </a:prstGeom>
          <a:noFill/>
        </p:spPr>
        <p:txBody>
          <a:bodyPr wrap="none" rtlCol="0">
            <a:spAutoFit/>
          </a:bodyPr>
          <a:lstStyle/>
          <a:p>
            <a:r>
              <a:rPr lang="de-CH" b="1" dirty="0" smtClean="0"/>
              <a:t>Im Vergleich makroagglutiniertes Humanalbumin (MAA): </a:t>
            </a:r>
          </a:p>
          <a:p>
            <a:pPr marL="285750" indent="-285750">
              <a:buFontTx/>
              <a:buChar char="-"/>
            </a:pPr>
            <a:r>
              <a:rPr lang="de-CH" dirty="0" smtClean="0"/>
              <a:t>hergestellt aus humanem Serum-Albumin (Blutprodukt)</a:t>
            </a:r>
          </a:p>
          <a:p>
            <a:pPr marL="285750" indent="-285750">
              <a:buFontTx/>
              <a:buChar char="-"/>
            </a:pPr>
            <a:r>
              <a:rPr lang="de-CH" dirty="0" smtClean="0"/>
              <a:t>Partikel mit einem Durchmesser von 10-100 um</a:t>
            </a:r>
          </a:p>
          <a:p>
            <a:pPr marL="285750" indent="-285750">
              <a:buFontTx/>
              <a:buChar char="-"/>
            </a:pPr>
            <a:r>
              <a:rPr lang="de-CH" dirty="0" smtClean="0"/>
              <a:t>mit Tc99m-Pertechnetat markiert</a:t>
            </a:r>
          </a:p>
          <a:p>
            <a:endParaRPr lang="de-CH" dirty="0"/>
          </a:p>
        </p:txBody>
      </p:sp>
      <p:grpSp>
        <p:nvGrpSpPr>
          <p:cNvPr id="12" name="Gruppieren 11"/>
          <p:cNvGrpSpPr/>
          <p:nvPr/>
        </p:nvGrpSpPr>
        <p:grpSpPr>
          <a:xfrm>
            <a:off x="6847701" y="2724662"/>
            <a:ext cx="5168557" cy="4069208"/>
            <a:chOff x="6637637" y="1760836"/>
            <a:chExt cx="5168557" cy="4069208"/>
          </a:xfrm>
        </p:grpSpPr>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076" y="1760836"/>
              <a:ext cx="5084118" cy="3813089"/>
            </a:xfrm>
            <a:prstGeom prst="rect">
              <a:avLst/>
            </a:prstGeom>
          </p:spPr>
        </p:pic>
        <p:sp>
          <p:nvSpPr>
            <p:cNvPr id="14" name="Rechteck 13"/>
            <p:cNvSpPr/>
            <p:nvPr/>
          </p:nvSpPr>
          <p:spPr>
            <a:xfrm>
              <a:off x="6637637" y="5568434"/>
              <a:ext cx="4773828" cy="261610"/>
            </a:xfrm>
            <a:prstGeom prst="rect">
              <a:avLst/>
            </a:prstGeom>
          </p:spPr>
          <p:txBody>
            <a:bodyPr wrap="square">
              <a:spAutoFit/>
            </a:bodyPr>
            <a:lstStyle/>
            <a:p>
              <a:r>
                <a:rPr lang="de-CH" sz="1050" dirty="0"/>
                <a:t>http://faculty.cord.edu/todt/336/lab/digestion/PartB/ileum/vessels2.htm</a:t>
              </a:r>
            </a:p>
          </p:txBody>
        </p:sp>
      </p:grpSp>
      <p:cxnSp>
        <p:nvCxnSpPr>
          <p:cNvPr id="15" name="Gerade Verbindung mit Pfeil 14"/>
          <p:cNvCxnSpPr>
            <a:stCxn id="16" idx="2"/>
          </p:cNvCxnSpPr>
          <p:nvPr/>
        </p:nvCxnSpPr>
        <p:spPr>
          <a:xfrm>
            <a:off x="9374329" y="2056257"/>
            <a:ext cx="245921" cy="1766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6618286" y="1748480"/>
            <a:ext cx="5512086" cy="307777"/>
          </a:xfrm>
          <a:prstGeom prst="rect">
            <a:avLst/>
          </a:prstGeom>
          <a:noFill/>
        </p:spPr>
        <p:txBody>
          <a:bodyPr wrap="none" rtlCol="0">
            <a:spAutoFit/>
          </a:bodyPr>
          <a:lstStyle/>
          <a:p>
            <a:pPr algn="ctr"/>
            <a:r>
              <a:rPr lang="de-CH" sz="1400" dirty="0" smtClean="0"/>
              <a:t>Partikel so gross, damit sie in den </a:t>
            </a:r>
            <a:r>
              <a:rPr lang="de-CH" sz="1400" dirty="0" err="1" smtClean="0"/>
              <a:t>präkapilären</a:t>
            </a:r>
            <a:r>
              <a:rPr lang="de-CH" sz="1400" dirty="0" smtClean="0"/>
              <a:t> Arteriolen hängen bleiben</a:t>
            </a:r>
            <a:endParaRPr lang="de-CH" sz="1400" dirty="0"/>
          </a:p>
        </p:txBody>
      </p:sp>
    </p:spTree>
    <p:extLst>
      <p:ext uri="{BB962C8B-B14F-4D97-AF65-F5344CB8AC3E}">
        <p14:creationId xmlns:p14="http://schemas.microsoft.com/office/powerpoint/2010/main" val="2679862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25</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4 - Wie ist die Funktionsweise des Radiopharmakons bei der </a:t>
            </a:r>
            <a:r>
              <a:rPr lang="de-CH" sz="1800" b="1" dirty="0" err="1" smtClean="0"/>
              <a:t>Sentinelszintigraphie</a:t>
            </a:r>
            <a:r>
              <a:rPr lang="de-CH" sz="1800" b="1" dirty="0" smtClean="0"/>
              <a:t>?</a:t>
            </a:r>
          </a:p>
          <a:p>
            <a:pPr marL="342900" indent="-342900">
              <a:buFont typeface="+mj-lt"/>
              <a:buAutoNum type="alphaLcParenR"/>
            </a:pPr>
            <a:r>
              <a:rPr lang="de-CH" sz="1800" b="1" dirty="0" smtClean="0"/>
              <a:t>Das Tc-99m – </a:t>
            </a:r>
            <a:r>
              <a:rPr lang="de-CH" sz="1800" b="1" dirty="0" err="1" smtClean="0"/>
              <a:t>Diphosphonat</a:t>
            </a:r>
            <a:r>
              <a:rPr lang="de-CH" sz="1800" b="1" dirty="0" smtClean="0"/>
              <a:t> bindet direkt an Lymphknoten, somit können Lymphknotenmetastasen einfach dargestellt werden.</a:t>
            </a:r>
          </a:p>
          <a:p>
            <a:pPr marL="342900" indent="-342900">
              <a:buFont typeface="+mj-lt"/>
              <a:buAutoNum type="alphaLcParenR"/>
            </a:pPr>
            <a:r>
              <a:rPr lang="de-CH" sz="1800" b="1" dirty="0" smtClean="0"/>
              <a:t>Die Tc-99m-Partikel gelangen über den Blutstrom in das Tumorbett und von dort mit dem Lymph-strom zum Lymphknoten. Diesen kann man dann mittels der Szintigraphie detektieren.</a:t>
            </a:r>
          </a:p>
          <a:p>
            <a:pPr marL="342900" indent="-342900">
              <a:buFont typeface="+mj-lt"/>
              <a:buAutoNum type="alphaLcParenR"/>
            </a:pPr>
            <a:r>
              <a:rPr lang="de-CH" sz="1800" b="1" dirty="0" smtClean="0"/>
              <a:t>Die Tc-99m-Nanokolloide werden nach der Applikation, z.B. in das Unterhautfettgewebe, mit dem Lymphstrom abtransportiert und in Lymphknoten gespeichert. Durch die vom Radionuklid ausgesendete Strahlung kann der Lymphknoten mit der Kamera detektiert werden.</a:t>
            </a:r>
          </a:p>
          <a:p>
            <a:pPr marL="342900" indent="-342900">
              <a:buFont typeface="+mj-lt"/>
              <a:buAutoNum type="alphaLcParenR"/>
            </a:pPr>
            <a:r>
              <a:rPr lang="de-CH" sz="1800" b="1" dirty="0" smtClean="0"/>
              <a:t>Die Tc-99m-Makrokolloide werden in den Lymphknoten gespritzt, damit dieser dann vom Chirurgen einfach gefunden werden kann.</a:t>
            </a:r>
          </a:p>
        </p:txBody>
      </p:sp>
    </p:spTree>
    <p:extLst>
      <p:ext uri="{BB962C8B-B14F-4D97-AF65-F5344CB8AC3E}">
        <p14:creationId xmlns:p14="http://schemas.microsoft.com/office/powerpoint/2010/main" val="1249547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26</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4 - Wie ist die Funktionsweise des Radiopharmakons bei der </a:t>
            </a:r>
            <a:r>
              <a:rPr lang="de-CH" sz="1800" b="1" dirty="0" err="1" smtClean="0"/>
              <a:t>Sentinelszintigraphie</a:t>
            </a:r>
            <a:r>
              <a:rPr lang="de-CH" sz="1800" b="1" dirty="0" smtClean="0"/>
              <a:t>?</a:t>
            </a:r>
          </a:p>
          <a:p>
            <a:pPr marL="342900" indent="-342900">
              <a:buFont typeface="+mj-lt"/>
              <a:buAutoNum type="alphaLcParenR"/>
            </a:pPr>
            <a:r>
              <a:rPr lang="de-CH" sz="1800" b="1" dirty="0" smtClean="0"/>
              <a:t>Das Tc-99m – </a:t>
            </a:r>
            <a:r>
              <a:rPr lang="de-CH" sz="1800" b="1" dirty="0" err="1" smtClean="0"/>
              <a:t>Diphosphonat</a:t>
            </a:r>
            <a:r>
              <a:rPr lang="de-CH" sz="1800" b="1" dirty="0" smtClean="0"/>
              <a:t> bindet direkt an Lymphknoten, somit können Lymphknotenmetastasen einfach dargestellt werden.</a:t>
            </a:r>
          </a:p>
          <a:p>
            <a:pPr marL="457200" lvl="1" indent="0">
              <a:buNone/>
            </a:pPr>
            <a:r>
              <a:rPr lang="de-CH" sz="1600" i="1" dirty="0" smtClean="0"/>
              <a:t>Falsch. </a:t>
            </a:r>
            <a:r>
              <a:rPr lang="de-CH" sz="1600" i="1" dirty="0" err="1" smtClean="0"/>
              <a:t>Diphosphonate</a:t>
            </a:r>
            <a:r>
              <a:rPr lang="de-CH" sz="1600" i="1" dirty="0" smtClean="0"/>
              <a:t> werden bei der Skelettszintigraphie eingesetzt und bindet an Calcium im Knochen.</a:t>
            </a:r>
          </a:p>
          <a:p>
            <a:pPr marL="342900" indent="-342900">
              <a:buFont typeface="+mj-lt"/>
              <a:buAutoNum type="alphaLcParenR"/>
            </a:pPr>
            <a:r>
              <a:rPr lang="de-CH" sz="1800" b="1" dirty="0" smtClean="0"/>
              <a:t>Die Tc-99m-Partikel gelangen über den Blutstrom in das Tumorbett und von dort mit dem Lymph-strom zum Lymphknoten. Diesen kann man dann mittels der Szintigraphie detektieren.</a:t>
            </a:r>
          </a:p>
          <a:p>
            <a:pPr marL="457200" lvl="1" indent="0">
              <a:buNone/>
            </a:pPr>
            <a:r>
              <a:rPr lang="de-CH" sz="1600" i="1" dirty="0" smtClean="0"/>
              <a:t>Falsch. Tc-99m wird an humanes Albumin gebunden und </a:t>
            </a:r>
            <a:r>
              <a:rPr lang="de-CH" sz="1600" i="1" dirty="0" err="1" smtClean="0"/>
              <a:t>peritumoral</a:t>
            </a:r>
            <a:r>
              <a:rPr lang="de-CH" sz="1600" i="1" dirty="0" smtClean="0"/>
              <a:t>, intradermal oder subkutan injiziert. Der Transport zum Lymphknoten erfolgt über die Lymphgefässe.</a:t>
            </a:r>
          </a:p>
          <a:p>
            <a:pPr marL="342900" indent="-342900">
              <a:buFont typeface="+mj-lt"/>
              <a:buAutoNum type="alphaLcParenR"/>
            </a:pPr>
            <a:r>
              <a:rPr lang="de-CH" sz="1800" b="1" dirty="0" smtClean="0"/>
              <a:t>Die Tc-99m-Nanokolloide werden nach der Applikation, z.B. in das Unterhautfettgewebe, mit dem Lymphstrom abtransportiert und in Lymphknoten gespeichert. Durch die vom Radionuklid ausgesendete Strahlung kann der Lymphknoten mit der Kamera detektiert werden.</a:t>
            </a:r>
          </a:p>
          <a:p>
            <a:pPr marL="457200" lvl="1" indent="0">
              <a:buNone/>
            </a:pPr>
            <a:r>
              <a:rPr lang="de-CH" sz="1600" i="1" dirty="0" smtClean="0"/>
              <a:t>Korrekt!</a:t>
            </a:r>
          </a:p>
          <a:p>
            <a:pPr marL="342900" indent="-342900">
              <a:buFont typeface="+mj-lt"/>
              <a:buAutoNum type="alphaLcParenR"/>
            </a:pPr>
            <a:r>
              <a:rPr lang="de-CH" sz="1800" b="1" dirty="0" smtClean="0"/>
              <a:t>Die Tc-99m-Makrokolloide werden in den Lymphknoten gespritzt, damit dieser dann vom Chirurgen einfach gefunden werden kann.</a:t>
            </a:r>
          </a:p>
          <a:p>
            <a:pPr marL="457200" lvl="1" indent="0">
              <a:buNone/>
            </a:pPr>
            <a:r>
              <a:rPr lang="de-CH" sz="1600" i="1" dirty="0" smtClean="0"/>
              <a:t>Falsch. Siehe auch vorige Frage. </a:t>
            </a:r>
            <a:endParaRPr lang="de-CH" sz="1600" i="1" dirty="0"/>
          </a:p>
        </p:txBody>
      </p:sp>
    </p:spTree>
    <p:extLst>
      <p:ext uri="{BB962C8B-B14F-4D97-AF65-F5344CB8AC3E}">
        <p14:creationId xmlns:p14="http://schemas.microsoft.com/office/powerpoint/2010/main" val="30365116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27</a:t>
            </a:fld>
            <a:endParaRPr lang="de-CH" dirty="0">
              <a:solidFill>
                <a:schemeClr val="tx1"/>
              </a:solidFill>
            </a:endParaRP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5145" y="2587816"/>
            <a:ext cx="4150000" cy="3840000"/>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1062" y="2578984"/>
            <a:ext cx="4799447" cy="3848832"/>
          </a:xfrm>
          <a:prstGeom prst="rect">
            <a:avLst/>
          </a:prstGeom>
        </p:spPr>
      </p:pic>
      <p:sp>
        <p:nvSpPr>
          <p:cNvPr id="9" name="Inhaltsplatzhalter 2"/>
          <p:cNvSpPr txBox="1">
            <a:spLocks/>
          </p:cNvSpPr>
          <p:nvPr/>
        </p:nvSpPr>
        <p:spPr>
          <a:xfrm>
            <a:off x="895864" y="1886727"/>
            <a:ext cx="8287303" cy="4846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baseline="0">
                <a:solidFill>
                  <a:srgbClr val="626262"/>
                </a:solidFill>
                <a:latin typeface="+mn-lt"/>
                <a:ea typeface="+mn-ea"/>
                <a:cs typeface="+mn-cs"/>
              </a:defRPr>
            </a:lvl1pPr>
            <a:lvl2pPr marL="685800" indent="-228600" algn="l" defTabSz="914400" rtl="0" eaLnBrk="1" latinLnBrk="0" hangingPunct="1">
              <a:lnSpc>
                <a:spcPct val="90000"/>
              </a:lnSpc>
              <a:spcBef>
                <a:spcPts val="500"/>
              </a:spcBef>
              <a:buFont typeface="Symbol" panose="05050102010706020507" pitchFamily="18" charset="2"/>
              <a:buChar char="-"/>
              <a:defRPr sz="1800" kern="1200">
                <a:solidFill>
                  <a:srgbClr val="626262"/>
                </a:solidFill>
                <a:latin typeface="+mn-lt"/>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1600" kern="1200">
                <a:solidFill>
                  <a:srgbClr val="626262"/>
                </a:solidFill>
                <a:latin typeface="+mn-lt"/>
                <a:ea typeface="+mn-ea"/>
                <a:cs typeface="+mn-cs"/>
              </a:defRPr>
            </a:lvl3pPr>
            <a:lvl4pPr marL="1600200" indent="-228600" algn="l" defTabSz="914400" rtl="0" eaLnBrk="1" latinLnBrk="0" hangingPunct="1">
              <a:lnSpc>
                <a:spcPct val="90000"/>
              </a:lnSpc>
              <a:spcBef>
                <a:spcPts val="500"/>
              </a:spcBef>
              <a:buFont typeface="Symbol" panose="05050102010706020507" pitchFamily="18" charset="2"/>
              <a:buChar char="-"/>
              <a:defRPr sz="1400" kern="1200">
                <a:solidFill>
                  <a:srgbClr val="626262"/>
                </a:solidFill>
                <a:latin typeface="+mn-lt"/>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200" kern="1200">
                <a:solidFill>
                  <a:srgbClr val="62626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CH" sz="1800" b="1" smtClean="0"/>
              <a:t>Aufbau, Funktion und pathologische Bedeutung des Lymphystems</a:t>
            </a:r>
            <a:endParaRPr lang="de-CH" sz="1400" dirty="0"/>
          </a:p>
        </p:txBody>
      </p:sp>
      <p:sp>
        <p:nvSpPr>
          <p:cNvPr id="10" name="Textfeld 9"/>
          <p:cNvSpPr txBox="1"/>
          <p:nvPr/>
        </p:nvSpPr>
        <p:spPr>
          <a:xfrm>
            <a:off x="10674540" y="6245254"/>
            <a:ext cx="886781" cy="369332"/>
          </a:xfrm>
          <a:prstGeom prst="rect">
            <a:avLst/>
          </a:prstGeom>
          <a:noFill/>
        </p:spPr>
        <p:txBody>
          <a:bodyPr wrap="none" rtlCol="0">
            <a:spAutoFit/>
          </a:bodyPr>
          <a:lstStyle/>
          <a:p>
            <a:r>
              <a:rPr lang="de-CH" dirty="0" smtClean="0"/>
              <a:t>Thieme</a:t>
            </a:r>
            <a:endParaRPr lang="de-CH" dirty="0"/>
          </a:p>
        </p:txBody>
      </p:sp>
    </p:spTree>
    <p:extLst>
      <p:ext uri="{BB962C8B-B14F-4D97-AF65-F5344CB8AC3E}">
        <p14:creationId xmlns:p14="http://schemas.microsoft.com/office/powerpoint/2010/main" val="1407802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28</a:t>
            </a:fld>
            <a:endParaRPr lang="de-CH" dirty="0">
              <a:solidFill>
                <a:schemeClr val="tx1"/>
              </a:solidFill>
            </a:endParaRPr>
          </a:p>
        </p:txBody>
      </p:sp>
      <p:sp>
        <p:nvSpPr>
          <p:cNvPr id="7" name="Inhaltsplatzhalter 2"/>
          <p:cNvSpPr>
            <a:spLocks noGrp="1"/>
          </p:cNvSpPr>
          <p:nvPr>
            <p:ph idx="1"/>
          </p:nvPr>
        </p:nvSpPr>
        <p:spPr>
          <a:xfrm>
            <a:off x="895865" y="1886727"/>
            <a:ext cx="5975990" cy="4846582"/>
          </a:xfrm>
        </p:spPr>
        <p:txBody>
          <a:bodyPr>
            <a:normAutofit/>
          </a:bodyPr>
          <a:lstStyle/>
          <a:p>
            <a:pPr marL="0" indent="0">
              <a:buNone/>
            </a:pPr>
            <a:r>
              <a:rPr lang="de-CH" sz="1800" b="1" dirty="0"/>
              <a:t>Bedeutung der </a:t>
            </a:r>
            <a:r>
              <a:rPr lang="de-CH" sz="1800" b="1" dirty="0" err="1" smtClean="0"/>
              <a:t>Sentinelszintigraphie</a:t>
            </a:r>
            <a:r>
              <a:rPr lang="de-CH" sz="1800" b="1" dirty="0" smtClean="0"/>
              <a:t> (SLS)</a:t>
            </a:r>
            <a:endParaRPr lang="de-CH" sz="1400" dirty="0"/>
          </a:p>
          <a:p>
            <a:r>
              <a:rPr lang="de-CH" sz="1800" dirty="0" smtClean="0"/>
              <a:t>Methoden zur </a:t>
            </a:r>
            <a:r>
              <a:rPr lang="de-CH" sz="1800" dirty="0" err="1" smtClean="0"/>
              <a:t>Sentinel</a:t>
            </a:r>
            <a:r>
              <a:rPr lang="de-CH" sz="1800" dirty="0" smtClean="0"/>
              <a:t>-Lymphknoten-Darstellung:</a:t>
            </a:r>
          </a:p>
          <a:p>
            <a:pPr lvl="1"/>
            <a:r>
              <a:rPr lang="de-CH" sz="1600" dirty="0" smtClean="0"/>
              <a:t>Interstitielle Applikation eines Markierungsstoffes</a:t>
            </a:r>
          </a:p>
          <a:p>
            <a:pPr lvl="1"/>
            <a:r>
              <a:rPr lang="de-CH" sz="1600" dirty="0" smtClean="0"/>
              <a:t>Abfluss über das </a:t>
            </a:r>
            <a:r>
              <a:rPr lang="de-CH" sz="1600" dirty="0" err="1" smtClean="0"/>
              <a:t>Lymphystem</a:t>
            </a:r>
            <a:endParaRPr lang="de-CH" sz="1600" dirty="0" smtClean="0"/>
          </a:p>
          <a:p>
            <a:pPr lvl="1"/>
            <a:r>
              <a:rPr lang="de-CH" sz="1600" dirty="0" smtClean="0"/>
              <a:t>Retention / Speicherung in den Lymphknoten</a:t>
            </a:r>
          </a:p>
          <a:p>
            <a:pPr lvl="2"/>
            <a:r>
              <a:rPr lang="de-CH" sz="1400" dirty="0" smtClean="0"/>
              <a:t>Durch Phagozytose in Makrophagen</a:t>
            </a:r>
          </a:p>
          <a:p>
            <a:pPr lvl="2"/>
            <a:r>
              <a:rPr lang="de-CH" sz="1400" dirty="0" smtClean="0"/>
              <a:t>Durch Retention aufgrund von Partikelgrösse</a:t>
            </a:r>
          </a:p>
          <a:p>
            <a:pPr marL="457200" lvl="1" indent="0">
              <a:buNone/>
            </a:pPr>
            <a:endParaRPr lang="de-CH" sz="1600" dirty="0" smtClean="0"/>
          </a:p>
          <a:p>
            <a:pPr marL="255904" indent="-243204">
              <a:lnSpc>
                <a:spcPct val="100000"/>
              </a:lnSpc>
              <a:buFont typeface="Times New Roman"/>
              <a:buChar char="–"/>
              <a:tabLst>
                <a:tab pos="256540" algn="l"/>
              </a:tabLst>
            </a:pPr>
            <a:r>
              <a:rPr lang="de-CH" sz="1800" b="1" spc="-30" dirty="0">
                <a:cs typeface="Arial"/>
              </a:rPr>
              <a:t>M</a:t>
            </a:r>
            <a:r>
              <a:rPr lang="de-CH" sz="1800" b="1" dirty="0">
                <a:cs typeface="Arial"/>
              </a:rPr>
              <a:t>ethylenblau-</a:t>
            </a:r>
            <a:r>
              <a:rPr lang="de-CH" sz="1800" b="1" spc="5" dirty="0">
                <a:cs typeface="Arial"/>
              </a:rPr>
              <a:t> </a:t>
            </a:r>
            <a:r>
              <a:rPr lang="de-CH" sz="1800" b="1" dirty="0">
                <a:cs typeface="Arial"/>
              </a:rPr>
              <a:t>oder</a:t>
            </a:r>
            <a:r>
              <a:rPr lang="de-CH" sz="1800" b="1" spc="-10" dirty="0">
                <a:cs typeface="Arial"/>
              </a:rPr>
              <a:t> </a:t>
            </a:r>
            <a:r>
              <a:rPr lang="de-CH" sz="1800" b="1" dirty="0">
                <a:cs typeface="Arial"/>
              </a:rPr>
              <a:t>Kohlepartikelfärbung</a:t>
            </a:r>
          </a:p>
          <a:p>
            <a:pPr marL="538480" lvl="1" indent="-202565">
              <a:lnSpc>
                <a:spcPct val="100000"/>
              </a:lnSpc>
              <a:spcBef>
                <a:spcPts val="390"/>
              </a:spcBef>
              <a:buFont typeface="Times New Roman"/>
              <a:buChar char="•"/>
              <a:tabLst>
                <a:tab pos="539115" algn="l"/>
              </a:tabLst>
            </a:pPr>
            <a:r>
              <a:rPr lang="de-CH" dirty="0">
                <a:cs typeface="Arial"/>
              </a:rPr>
              <a:t>Intraoperative</a:t>
            </a:r>
            <a:r>
              <a:rPr lang="de-CH" spc="-35" dirty="0">
                <a:cs typeface="Arial"/>
              </a:rPr>
              <a:t> M</a:t>
            </a:r>
            <a:r>
              <a:rPr lang="de-CH" spc="-5" dirty="0">
                <a:cs typeface="Arial"/>
              </a:rPr>
              <a:t>arkierung</a:t>
            </a:r>
            <a:endParaRPr lang="de-CH" dirty="0">
              <a:cs typeface="Arial"/>
            </a:endParaRPr>
          </a:p>
          <a:p>
            <a:pPr lvl="1">
              <a:lnSpc>
                <a:spcPct val="100000"/>
              </a:lnSpc>
              <a:buFont typeface="Times New Roman"/>
              <a:buChar char="•"/>
            </a:pPr>
            <a:endParaRPr lang="de-CH" dirty="0">
              <a:cs typeface="Times New Roman"/>
            </a:endParaRPr>
          </a:p>
          <a:p>
            <a:pPr marL="255904" indent="-243204">
              <a:lnSpc>
                <a:spcPct val="100000"/>
              </a:lnSpc>
              <a:spcBef>
                <a:spcPts val="950"/>
              </a:spcBef>
              <a:buFont typeface="Times New Roman"/>
              <a:buChar char="–"/>
              <a:tabLst>
                <a:tab pos="256540" algn="l"/>
              </a:tabLst>
            </a:pPr>
            <a:r>
              <a:rPr lang="de-CH" sz="1800" b="1" spc="-30" dirty="0">
                <a:cs typeface="Arial"/>
              </a:rPr>
              <a:t>M</a:t>
            </a:r>
            <a:r>
              <a:rPr lang="de-CH" sz="1800" b="1" dirty="0">
                <a:cs typeface="Arial"/>
              </a:rPr>
              <a:t>arkierung</a:t>
            </a:r>
            <a:r>
              <a:rPr lang="de-CH" sz="1800" b="1" spc="5" dirty="0">
                <a:cs typeface="Arial"/>
              </a:rPr>
              <a:t> </a:t>
            </a:r>
            <a:r>
              <a:rPr lang="de-CH" sz="1800" b="1" dirty="0">
                <a:cs typeface="Arial"/>
              </a:rPr>
              <a:t>mit</a:t>
            </a:r>
            <a:r>
              <a:rPr lang="de-CH" sz="1800" b="1" spc="5" dirty="0">
                <a:cs typeface="Arial"/>
              </a:rPr>
              <a:t> </a:t>
            </a:r>
            <a:r>
              <a:rPr lang="de-CH" sz="1800" b="1" dirty="0">
                <a:cs typeface="Arial"/>
              </a:rPr>
              <a:t>Tc-9</a:t>
            </a:r>
            <a:r>
              <a:rPr lang="de-CH" sz="1800" b="1" spc="20" dirty="0">
                <a:cs typeface="Arial"/>
              </a:rPr>
              <a:t>9</a:t>
            </a:r>
            <a:r>
              <a:rPr lang="de-CH" sz="1800" b="1" dirty="0">
                <a:cs typeface="Arial"/>
              </a:rPr>
              <a:t>m-Nanocoll</a:t>
            </a:r>
          </a:p>
          <a:p>
            <a:pPr marL="538480" marR="157480" lvl="1" indent="-202565">
              <a:lnSpc>
                <a:spcPct val="100000"/>
              </a:lnSpc>
              <a:spcBef>
                <a:spcPts val="390"/>
              </a:spcBef>
              <a:buFont typeface="Times New Roman"/>
              <a:buChar char="•"/>
              <a:tabLst>
                <a:tab pos="539115" algn="l"/>
              </a:tabLst>
            </a:pPr>
            <a:r>
              <a:rPr lang="de-CH" spc="-5" dirty="0">
                <a:cs typeface="Arial"/>
              </a:rPr>
              <a:t>Präopera</a:t>
            </a:r>
            <a:r>
              <a:rPr lang="de-CH" spc="25" dirty="0">
                <a:cs typeface="Arial"/>
              </a:rPr>
              <a:t>t</a:t>
            </a:r>
            <a:r>
              <a:rPr lang="de-CH" spc="-5" dirty="0">
                <a:cs typeface="Arial"/>
              </a:rPr>
              <a:t>iv</a:t>
            </a:r>
            <a:r>
              <a:rPr lang="de-CH" dirty="0">
                <a:cs typeface="Arial"/>
              </a:rPr>
              <a:t>e</a:t>
            </a:r>
            <a:r>
              <a:rPr lang="de-CH" spc="-5" dirty="0">
                <a:cs typeface="Arial"/>
              </a:rPr>
              <a:t> </a:t>
            </a:r>
            <a:r>
              <a:rPr lang="de-CH" spc="-50" dirty="0" smtClean="0">
                <a:cs typeface="Arial"/>
              </a:rPr>
              <a:t>M</a:t>
            </a:r>
            <a:r>
              <a:rPr lang="de-CH" spc="-5" dirty="0" smtClean="0">
                <a:cs typeface="Arial"/>
              </a:rPr>
              <a:t>ar</a:t>
            </a:r>
            <a:r>
              <a:rPr lang="de-CH" spc="25" dirty="0" smtClean="0">
                <a:cs typeface="Arial"/>
              </a:rPr>
              <a:t>k</a:t>
            </a:r>
            <a:r>
              <a:rPr lang="de-CH" spc="-5" dirty="0" smtClean="0">
                <a:cs typeface="Arial"/>
              </a:rPr>
              <a:t>ierun</a:t>
            </a:r>
            <a:r>
              <a:rPr lang="de-CH" dirty="0" smtClean="0">
                <a:cs typeface="Arial"/>
              </a:rPr>
              <a:t>g</a:t>
            </a:r>
            <a:endParaRPr lang="de-CH" spc="-5" dirty="0">
              <a:cs typeface="Arial"/>
            </a:endParaRPr>
          </a:p>
        </p:txBody>
      </p:sp>
      <p:pic>
        <p:nvPicPr>
          <p:cNvPr id="6" name="Grafi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83444" y="1886727"/>
            <a:ext cx="4799447" cy="3848832"/>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11329" y="5511252"/>
            <a:ext cx="1266780" cy="1275877"/>
          </a:xfrm>
          <a:prstGeom prst="rect">
            <a:avLst/>
          </a:prstGeom>
        </p:spPr>
      </p:pic>
      <p:sp>
        <p:nvSpPr>
          <p:cNvPr id="4" name="Ellipse 3"/>
          <p:cNvSpPr/>
          <p:nvPr/>
        </p:nvSpPr>
        <p:spPr>
          <a:xfrm>
            <a:off x="9578109" y="5384800"/>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p:cNvSpPr/>
          <p:nvPr/>
        </p:nvSpPr>
        <p:spPr>
          <a:xfrm>
            <a:off x="9093446" y="5321574"/>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p:nvPr/>
        </p:nvSpPr>
        <p:spPr>
          <a:xfrm>
            <a:off x="8787701" y="5178078"/>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p:cNvSpPr/>
          <p:nvPr/>
        </p:nvSpPr>
        <p:spPr>
          <a:xfrm>
            <a:off x="8472719" y="4938331"/>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p:cNvSpPr/>
          <p:nvPr/>
        </p:nvSpPr>
        <p:spPr>
          <a:xfrm>
            <a:off x="8375738" y="4553134"/>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p:cNvSpPr/>
          <p:nvPr/>
        </p:nvSpPr>
        <p:spPr>
          <a:xfrm>
            <a:off x="8394210" y="3935459"/>
            <a:ext cx="93849" cy="11181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p:nvPr/>
        </p:nvSpPr>
        <p:spPr>
          <a:xfrm>
            <a:off x="8472719" y="4575918"/>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p:cNvSpPr/>
          <p:nvPr/>
        </p:nvSpPr>
        <p:spPr>
          <a:xfrm>
            <a:off x="8511974" y="4492064"/>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p:cNvSpPr/>
          <p:nvPr/>
        </p:nvSpPr>
        <p:spPr>
          <a:xfrm>
            <a:off x="8438081" y="4445154"/>
            <a:ext cx="99956" cy="8989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p:cNvSpPr/>
          <p:nvPr/>
        </p:nvSpPr>
        <p:spPr>
          <a:xfrm>
            <a:off x="8331041" y="4470530"/>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Ellipse 16"/>
          <p:cNvSpPr/>
          <p:nvPr/>
        </p:nvSpPr>
        <p:spPr>
          <a:xfrm>
            <a:off x="9070355" y="5879055"/>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Ellipse 17"/>
          <p:cNvSpPr/>
          <p:nvPr/>
        </p:nvSpPr>
        <p:spPr>
          <a:xfrm>
            <a:off x="8955809" y="5981530"/>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8839692" y="6107982"/>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9735127" y="5349338"/>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Ellipse 20"/>
          <p:cNvSpPr/>
          <p:nvPr/>
        </p:nvSpPr>
        <p:spPr>
          <a:xfrm>
            <a:off x="9550892" y="5294607"/>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Ellipse 21"/>
          <p:cNvSpPr/>
          <p:nvPr/>
        </p:nvSpPr>
        <p:spPr>
          <a:xfrm>
            <a:off x="9417457" y="5370613"/>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Ellipse 22"/>
          <p:cNvSpPr/>
          <p:nvPr/>
        </p:nvSpPr>
        <p:spPr>
          <a:xfrm>
            <a:off x="9737928" y="5277907"/>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Ellipse 23"/>
          <p:cNvSpPr/>
          <p:nvPr/>
        </p:nvSpPr>
        <p:spPr>
          <a:xfrm>
            <a:off x="9735127" y="5448026"/>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Ellipse 24"/>
          <p:cNvSpPr/>
          <p:nvPr/>
        </p:nvSpPr>
        <p:spPr>
          <a:xfrm>
            <a:off x="9841345" y="5377602"/>
            <a:ext cx="157018" cy="12645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6786914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29</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5 – Was ist </a:t>
            </a:r>
            <a:r>
              <a:rPr lang="de-CH" sz="1800" b="1" u="sng" dirty="0" smtClean="0"/>
              <a:t>kein</a:t>
            </a:r>
            <a:r>
              <a:rPr lang="de-CH" sz="1800" b="1" dirty="0" smtClean="0"/>
              <a:t> Ziel einer </a:t>
            </a:r>
            <a:r>
              <a:rPr lang="de-CH" sz="1800" b="1" dirty="0" err="1" smtClean="0"/>
              <a:t>Sentinelszintigraphie</a:t>
            </a:r>
            <a:r>
              <a:rPr lang="de-CH" sz="1800" b="1" dirty="0" smtClean="0"/>
              <a:t>?</a:t>
            </a:r>
          </a:p>
          <a:p>
            <a:pPr marL="342900" indent="-342900">
              <a:buFont typeface="+mj-lt"/>
              <a:buAutoNum type="alphaLcParenR"/>
            </a:pPr>
            <a:r>
              <a:rPr lang="de-CH" sz="1800" b="1" dirty="0" smtClean="0"/>
              <a:t>Detektion von Lymphknotenmetastasen.</a:t>
            </a:r>
          </a:p>
          <a:p>
            <a:pPr marL="342900" indent="-342900">
              <a:buFont typeface="+mj-lt"/>
              <a:buAutoNum type="alphaLcParenR"/>
            </a:pPr>
            <a:r>
              <a:rPr lang="de-CH" sz="1800" b="1" dirty="0" smtClean="0"/>
              <a:t>Minimierung des Operationsausmasses.</a:t>
            </a:r>
          </a:p>
          <a:p>
            <a:pPr marL="342900" indent="-342900">
              <a:buFont typeface="+mj-lt"/>
              <a:buAutoNum type="alphaLcParenR"/>
            </a:pPr>
            <a:r>
              <a:rPr lang="de-CH" sz="1800" b="1" dirty="0" smtClean="0"/>
              <a:t>Optimierung der </a:t>
            </a:r>
            <a:r>
              <a:rPr lang="de-CH" sz="1800" b="1" dirty="0" err="1" smtClean="0"/>
              <a:t>histopathologischen</a:t>
            </a:r>
            <a:r>
              <a:rPr lang="de-CH" sz="1800" b="1" dirty="0" smtClean="0"/>
              <a:t> Aufbereitung durch Fokussierung auf relevante Lymphknoten.</a:t>
            </a:r>
          </a:p>
          <a:p>
            <a:pPr marL="342900" indent="-342900">
              <a:buFont typeface="+mj-lt"/>
              <a:buAutoNum type="alphaLcParenR"/>
            </a:pPr>
            <a:r>
              <a:rPr lang="de-CH" sz="1800" b="1" dirty="0" smtClean="0"/>
              <a:t>Verbesserung der Therapieplanung.</a:t>
            </a:r>
          </a:p>
        </p:txBody>
      </p:sp>
    </p:spTree>
    <p:extLst>
      <p:ext uri="{BB962C8B-B14F-4D97-AF65-F5344CB8AC3E}">
        <p14:creationId xmlns:p14="http://schemas.microsoft.com/office/powerpoint/2010/main" val="2964011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CH" dirty="0" smtClean="0"/>
              <a:t>Für Fälle und Infos:</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a:t>
            </a:fld>
            <a:endParaRPr lang="de-CH" dirty="0">
              <a:solidFill>
                <a:schemeClr val="tx1"/>
              </a:solidFill>
            </a:endParaRPr>
          </a:p>
        </p:txBody>
      </p:sp>
      <p:sp>
        <p:nvSpPr>
          <p:cNvPr id="9" name="Textfeld 8"/>
          <p:cNvSpPr txBox="1"/>
          <p:nvPr/>
        </p:nvSpPr>
        <p:spPr>
          <a:xfrm>
            <a:off x="2918468" y="6263531"/>
            <a:ext cx="3142079" cy="369332"/>
          </a:xfrm>
          <a:prstGeom prst="rect">
            <a:avLst/>
          </a:prstGeom>
          <a:noFill/>
        </p:spPr>
        <p:txBody>
          <a:bodyPr wrap="none" rtlCol="0">
            <a:spAutoFit/>
          </a:bodyPr>
          <a:lstStyle/>
          <a:p>
            <a:r>
              <a:rPr lang="de-CH" dirty="0" smtClean="0">
                <a:hlinkClick r:id="rId2"/>
              </a:rPr>
              <a:t>https://nuklearmedizin-bern.ch</a:t>
            </a:r>
            <a:endParaRPr lang="de-CH" dirty="0" smtClean="0"/>
          </a:p>
        </p:txBody>
      </p:sp>
      <p:pic>
        <p:nvPicPr>
          <p:cNvPr id="10" name="Grafik 9"/>
          <p:cNvPicPr>
            <a:picLocks noChangeAspect="1"/>
          </p:cNvPicPr>
          <p:nvPr/>
        </p:nvPicPr>
        <p:blipFill>
          <a:blip r:embed="rId3"/>
          <a:stretch>
            <a:fillRect/>
          </a:stretch>
        </p:blipFill>
        <p:spPr>
          <a:xfrm>
            <a:off x="8009988" y="2189800"/>
            <a:ext cx="3771429" cy="3752381"/>
          </a:xfrm>
          <a:prstGeom prst="rect">
            <a:avLst/>
          </a:prstGeom>
        </p:spPr>
      </p:pic>
      <p:pic>
        <p:nvPicPr>
          <p:cNvPr id="3" name="Grafik 2"/>
          <p:cNvPicPr>
            <a:picLocks noChangeAspect="1"/>
          </p:cNvPicPr>
          <p:nvPr/>
        </p:nvPicPr>
        <p:blipFill>
          <a:blip r:embed="rId4"/>
          <a:stretch>
            <a:fillRect/>
          </a:stretch>
        </p:blipFill>
        <p:spPr>
          <a:xfrm>
            <a:off x="1858469" y="2315152"/>
            <a:ext cx="5498768" cy="3501676"/>
          </a:xfrm>
          <a:prstGeom prst="rect">
            <a:avLst/>
          </a:prstGeom>
        </p:spPr>
      </p:pic>
    </p:spTree>
    <p:extLst>
      <p:ext uri="{BB962C8B-B14F-4D97-AF65-F5344CB8AC3E}">
        <p14:creationId xmlns:p14="http://schemas.microsoft.com/office/powerpoint/2010/main" val="597430755"/>
      </p:ext>
    </p:extLst>
  </p:cSld>
  <p:clrMapOvr>
    <a:masterClrMapping/>
  </p:clrMapOvr>
  <mc:AlternateContent xmlns:mc="http://schemas.openxmlformats.org/markup-compatibility/2006" xmlns:p14="http://schemas.microsoft.com/office/powerpoint/2010/main">
    <mc:Choice Requires="p14">
      <p:transition spd="slow" p14:dur="2000" advTm="3336"/>
    </mc:Choice>
    <mc:Fallback xmlns="">
      <p:transition spd="slow" advTm="333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30</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5 – Was ist </a:t>
            </a:r>
            <a:r>
              <a:rPr lang="de-CH" sz="1800" b="1" u="sng" dirty="0" smtClean="0"/>
              <a:t>kein</a:t>
            </a:r>
            <a:r>
              <a:rPr lang="de-CH" sz="1800" b="1" dirty="0" smtClean="0"/>
              <a:t> Ziel einer </a:t>
            </a:r>
            <a:r>
              <a:rPr lang="de-CH" sz="1800" b="1" dirty="0" err="1" smtClean="0"/>
              <a:t>Sentinelszintigraphie</a:t>
            </a:r>
            <a:r>
              <a:rPr lang="de-CH" sz="1800" b="1" dirty="0" smtClean="0"/>
              <a:t>?</a:t>
            </a:r>
          </a:p>
          <a:p>
            <a:pPr marL="342900" indent="-342900">
              <a:buFont typeface="+mj-lt"/>
              <a:buAutoNum type="alphaLcParenR"/>
            </a:pPr>
            <a:r>
              <a:rPr lang="de-CH" sz="1800" b="1" dirty="0" smtClean="0"/>
              <a:t>Detektion von Lymphknotenmetastasen.</a:t>
            </a:r>
          </a:p>
          <a:p>
            <a:pPr marL="457200" lvl="1" indent="0">
              <a:buNone/>
            </a:pPr>
            <a:r>
              <a:rPr lang="de-CH" sz="1600" i="1" dirty="0" smtClean="0"/>
              <a:t>Falsche Aussage – richtige Antwort! Die </a:t>
            </a:r>
            <a:r>
              <a:rPr lang="de-CH" sz="1600" i="1" dirty="0" err="1" smtClean="0"/>
              <a:t>Sentinelszintigraphie</a:t>
            </a:r>
            <a:r>
              <a:rPr lang="de-CH" sz="1600" i="1" dirty="0" smtClean="0"/>
              <a:t> dient nicht dem Nachweis von Metastasen. Sie dient der Markierung des Wächterlymphknotens.</a:t>
            </a:r>
          </a:p>
          <a:p>
            <a:pPr marL="342900" indent="-342900">
              <a:buFont typeface="+mj-lt"/>
              <a:buAutoNum type="alphaLcParenR"/>
            </a:pPr>
            <a:r>
              <a:rPr lang="de-CH" sz="1800" b="1" dirty="0" smtClean="0"/>
              <a:t>Minimierung des Operationsausmasses.</a:t>
            </a:r>
          </a:p>
          <a:p>
            <a:pPr marL="457200" lvl="1" indent="0">
              <a:buNone/>
            </a:pPr>
            <a:r>
              <a:rPr lang="de-CH" sz="1600" i="1" dirty="0" smtClean="0"/>
              <a:t>Korrekt! Durch Anwendung der </a:t>
            </a:r>
            <a:r>
              <a:rPr lang="de-CH" sz="1600" i="1" dirty="0" err="1" smtClean="0"/>
              <a:t>Sentinelchirurgie</a:t>
            </a:r>
            <a:r>
              <a:rPr lang="de-CH" sz="1600" i="1" dirty="0" smtClean="0"/>
              <a:t> müssen nicht mehr alle Lymphknoten eines Abflussgebietes, z.B. der </a:t>
            </a:r>
            <a:r>
              <a:rPr lang="de-CH" sz="1600" i="1" dirty="0" err="1" smtClean="0"/>
              <a:t>Axilla</a:t>
            </a:r>
            <a:r>
              <a:rPr lang="de-CH" sz="1600" i="1" dirty="0" smtClean="0"/>
              <a:t> beim Mammakarzinom, herausgenommen werden. Die postoperative Morbidität, also die Folge-erscheinungen der Operation werden dadurch deutlich reduziert.</a:t>
            </a:r>
          </a:p>
          <a:p>
            <a:pPr marL="342900" indent="-342900">
              <a:buFont typeface="+mj-lt"/>
              <a:buAutoNum type="alphaLcParenR"/>
            </a:pPr>
            <a:r>
              <a:rPr lang="de-CH" sz="1800" b="1" dirty="0" smtClean="0"/>
              <a:t>Optimierung der </a:t>
            </a:r>
            <a:r>
              <a:rPr lang="de-CH" sz="1800" b="1" dirty="0" err="1" smtClean="0"/>
              <a:t>histopathologischen</a:t>
            </a:r>
            <a:r>
              <a:rPr lang="de-CH" sz="1800" b="1" dirty="0" smtClean="0"/>
              <a:t> Aufbereitung durch Fokussierung auf relevante Lymphknoten.</a:t>
            </a:r>
          </a:p>
          <a:p>
            <a:pPr marL="457200" lvl="1" indent="0">
              <a:buNone/>
            </a:pPr>
            <a:r>
              <a:rPr lang="de-CH" sz="1600" i="1" dirty="0" smtClean="0"/>
              <a:t>Korrekt! Da nicht mehr 10 oder noch mehr Lymphknoten herausgenommen werden, sondern vielleicht nur 1-3, ist die </a:t>
            </a:r>
            <a:r>
              <a:rPr lang="de-CH" sz="1600" i="1" dirty="0" err="1" smtClean="0"/>
              <a:t>histopathologische</a:t>
            </a:r>
            <a:r>
              <a:rPr lang="de-CH" sz="1600" i="1" dirty="0" smtClean="0"/>
              <a:t> Aufbereitung einfacher und qualitativ besser.</a:t>
            </a:r>
          </a:p>
          <a:p>
            <a:pPr marL="342900" indent="-342900">
              <a:buFont typeface="+mj-lt"/>
              <a:buAutoNum type="alphaLcParenR"/>
            </a:pPr>
            <a:r>
              <a:rPr lang="de-CH" sz="1800" b="1" dirty="0" smtClean="0"/>
              <a:t>Verbesserung der Therapieplanung.</a:t>
            </a:r>
          </a:p>
          <a:p>
            <a:pPr marL="457200" lvl="1" indent="0">
              <a:buNone/>
            </a:pPr>
            <a:r>
              <a:rPr lang="de-CH" sz="1600" i="1" dirty="0" smtClean="0"/>
              <a:t>Korrekt! Durch den pathologisch verifizierten Lymphknotenstatus (ob Metastasen vorliegen oder nicht), kann die weitere Therapie besser geplant werden.</a:t>
            </a:r>
            <a:endParaRPr lang="de-CH" sz="1600" i="1" dirty="0"/>
          </a:p>
        </p:txBody>
      </p:sp>
    </p:spTree>
    <p:extLst>
      <p:ext uri="{BB962C8B-B14F-4D97-AF65-F5344CB8AC3E}">
        <p14:creationId xmlns:p14="http://schemas.microsoft.com/office/powerpoint/2010/main" val="2436346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31</a:t>
            </a:fld>
            <a:endParaRPr lang="de-CH" dirty="0">
              <a:solidFill>
                <a:schemeClr val="tx1"/>
              </a:solidFill>
            </a:endParaRPr>
          </a:p>
        </p:txBody>
      </p:sp>
      <p:sp>
        <p:nvSpPr>
          <p:cNvPr id="7" name="Inhaltsplatzhalter 2"/>
          <p:cNvSpPr>
            <a:spLocks noGrp="1"/>
          </p:cNvSpPr>
          <p:nvPr>
            <p:ph idx="1"/>
          </p:nvPr>
        </p:nvSpPr>
        <p:spPr>
          <a:xfrm>
            <a:off x="895865" y="1886727"/>
            <a:ext cx="5975990" cy="1124328"/>
          </a:xfrm>
        </p:spPr>
        <p:txBody>
          <a:bodyPr>
            <a:noAutofit/>
          </a:bodyPr>
          <a:lstStyle/>
          <a:p>
            <a:pPr marL="0" indent="0">
              <a:buNone/>
            </a:pPr>
            <a:r>
              <a:rPr lang="de-CH" sz="1800" b="1" dirty="0"/>
              <a:t>Bedeutung der </a:t>
            </a:r>
            <a:r>
              <a:rPr lang="de-CH" sz="1800" b="1" dirty="0" err="1" smtClean="0"/>
              <a:t>Sentinelszintigraphie</a:t>
            </a:r>
            <a:r>
              <a:rPr lang="de-CH" sz="1800" b="1" dirty="0" smtClean="0"/>
              <a:t> (SLS)</a:t>
            </a:r>
            <a:endParaRPr lang="de-CH" sz="1800" dirty="0"/>
          </a:p>
          <a:p>
            <a:r>
              <a:rPr lang="de-CH" sz="1600" dirty="0" err="1" smtClean="0"/>
              <a:t>Sentinel</a:t>
            </a:r>
            <a:r>
              <a:rPr lang="de-CH" sz="1600" dirty="0" smtClean="0"/>
              <a:t>-Lymphknoten</a:t>
            </a:r>
          </a:p>
          <a:p>
            <a:r>
              <a:rPr lang="de-CH" sz="1600" dirty="0" err="1" smtClean="0"/>
              <a:t>Dissektion</a:t>
            </a:r>
            <a:r>
              <a:rPr lang="de-CH" sz="1600" dirty="0" smtClean="0"/>
              <a:t> vs. </a:t>
            </a:r>
            <a:r>
              <a:rPr lang="de-CH" sz="1600" dirty="0" err="1" smtClean="0"/>
              <a:t>Sentinel</a:t>
            </a:r>
            <a:r>
              <a:rPr lang="de-CH" sz="1600" dirty="0" smtClean="0"/>
              <a:t>-Exzision</a:t>
            </a:r>
            <a:endParaRPr lang="de-CH" sz="1600" dirty="0"/>
          </a:p>
        </p:txBody>
      </p:sp>
      <p:sp>
        <p:nvSpPr>
          <p:cNvPr id="10" name="Textfeld 9"/>
          <p:cNvSpPr txBox="1"/>
          <p:nvPr/>
        </p:nvSpPr>
        <p:spPr>
          <a:xfrm>
            <a:off x="10456185" y="6241047"/>
            <a:ext cx="1218860" cy="369332"/>
          </a:xfrm>
          <a:prstGeom prst="rect">
            <a:avLst/>
          </a:prstGeom>
          <a:noFill/>
        </p:spPr>
        <p:txBody>
          <a:bodyPr wrap="none" rtlCol="0">
            <a:spAutoFit/>
          </a:bodyPr>
          <a:lstStyle/>
          <a:p>
            <a:r>
              <a:rPr lang="de-CH" dirty="0" smtClean="0"/>
              <a:t>De </a:t>
            </a:r>
            <a:r>
              <a:rPr lang="de-CH" dirty="0" err="1" smtClean="0"/>
              <a:t>Gruyter</a:t>
            </a:r>
            <a:endParaRPr lang="de-CH" dirty="0"/>
          </a:p>
        </p:txBody>
      </p:sp>
      <p:pic>
        <p:nvPicPr>
          <p:cNvPr id="11" name="Grafik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350510"/>
            <a:ext cx="5121595" cy="2676377"/>
          </a:xfrm>
          <a:prstGeom prst="rect">
            <a:avLst/>
          </a:prstGeom>
        </p:spPr>
      </p:pic>
      <p:pic>
        <p:nvPicPr>
          <p:cNvPr id="6" name="Grafik 5"/>
          <p:cNvPicPr>
            <a:picLocks noChangeAspect="1"/>
          </p:cNvPicPr>
          <p:nvPr/>
        </p:nvPicPr>
        <p:blipFill>
          <a:blip r:embed="rId3" cstate="screen">
            <a:extLst>
              <a:ext uri="{BEBA8EAE-BF5A-486C-A8C5-ECC9F3942E4B}">
                <a14:imgProps xmlns:a14="http://schemas.microsoft.com/office/drawing/2010/main">
                  <a14:imgLayer r:embed="rId4">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15543022">
            <a:off x="4463733" y="3306130"/>
            <a:ext cx="1590434" cy="1325803"/>
          </a:xfrm>
          <a:prstGeom prst="rect">
            <a:avLst/>
          </a:prstGeom>
        </p:spPr>
      </p:pic>
      <p:pic>
        <p:nvPicPr>
          <p:cNvPr id="15" name="Grafik 14"/>
          <p:cNvPicPr>
            <a:picLocks noChangeAspect="1"/>
          </p:cNvPicPr>
          <p:nvPr/>
        </p:nvPicPr>
        <p:blipFill>
          <a:blip r:embed="rId3" cstate="screen">
            <a:extLst>
              <a:ext uri="{BEBA8EAE-BF5A-486C-A8C5-ECC9F3942E4B}">
                <a14:imgProps xmlns:a14="http://schemas.microsoft.com/office/drawing/2010/main">
                  <a14:imgLayer r:embed="rId4">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6155063">
            <a:off x="3231958" y="5274554"/>
            <a:ext cx="1590434" cy="1325803"/>
          </a:xfrm>
          <a:prstGeom prst="rect">
            <a:avLst/>
          </a:prstGeom>
        </p:spPr>
      </p:pic>
      <p:pic>
        <p:nvPicPr>
          <p:cNvPr id="17" name="Grafik 16"/>
          <p:cNvPicPr>
            <a:picLocks noChangeAspect="1"/>
          </p:cNvPicPr>
          <p:nvPr/>
        </p:nvPicPr>
        <p:blipFill>
          <a:blip r:embed="rId3" cstate="screen">
            <a:extLst>
              <a:ext uri="{BEBA8EAE-BF5A-486C-A8C5-ECC9F3942E4B}">
                <a14:imgProps xmlns:a14="http://schemas.microsoft.com/office/drawing/2010/main">
                  <a14:imgLayer r:embed="rId4">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11869092">
            <a:off x="3295259" y="3597256"/>
            <a:ext cx="1590434" cy="1325803"/>
          </a:xfrm>
          <a:prstGeom prst="rect">
            <a:avLst/>
          </a:prstGeom>
        </p:spPr>
      </p:pic>
      <p:pic>
        <p:nvPicPr>
          <p:cNvPr id="18" name="Grafik 17"/>
          <p:cNvPicPr>
            <a:picLocks noChangeAspect="1"/>
          </p:cNvPicPr>
          <p:nvPr/>
        </p:nvPicPr>
        <p:blipFill>
          <a:blip r:embed="rId3" cstate="screen">
            <a:extLst>
              <a:ext uri="{BEBA8EAE-BF5A-486C-A8C5-ECC9F3942E4B}">
                <a14:imgProps xmlns:a14="http://schemas.microsoft.com/office/drawing/2010/main">
                  <a14:imgLayer r:embed="rId4">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16499364">
            <a:off x="4801901" y="4480621"/>
            <a:ext cx="1590434" cy="1325803"/>
          </a:xfrm>
          <a:prstGeom prst="rect">
            <a:avLst/>
          </a:prstGeom>
        </p:spPr>
      </p:pic>
    </p:spTree>
    <p:extLst>
      <p:ext uri="{BB962C8B-B14F-4D97-AF65-F5344CB8AC3E}">
        <p14:creationId xmlns:p14="http://schemas.microsoft.com/office/powerpoint/2010/main" val="1034237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32</a:t>
            </a:fld>
            <a:endParaRPr lang="de-CH" dirty="0">
              <a:solidFill>
                <a:schemeClr val="tx1"/>
              </a:solidFill>
            </a:endParaRPr>
          </a:p>
        </p:txBody>
      </p:sp>
      <p:sp>
        <p:nvSpPr>
          <p:cNvPr id="7" name="Inhaltsplatzhalter 2"/>
          <p:cNvSpPr>
            <a:spLocks noGrp="1"/>
          </p:cNvSpPr>
          <p:nvPr>
            <p:ph idx="1"/>
          </p:nvPr>
        </p:nvSpPr>
        <p:spPr>
          <a:xfrm>
            <a:off x="895865" y="1886727"/>
            <a:ext cx="5975990" cy="1124328"/>
          </a:xfrm>
        </p:spPr>
        <p:txBody>
          <a:bodyPr>
            <a:noAutofit/>
          </a:bodyPr>
          <a:lstStyle/>
          <a:p>
            <a:pPr marL="0" indent="0">
              <a:buNone/>
            </a:pPr>
            <a:r>
              <a:rPr lang="de-CH" sz="1800" b="1" dirty="0"/>
              <a:t>Bedeutung der </a:t>
            </a:r>
            <a:r>
              <a:rPr lang="de-CH" sz="1800" b="1" dirty="0" err="1" smtClean="0"/>
              <a:t>Sentinelszintigraphie</a:t>
            </a:r>
            <a:r>
              <a:rPr lang="de-CH" sz="1800" b="1" dirty="0" smtClean="0"/>
              <a:t> (SLS)</a:t>
            </a:r>
            <a:endParaRPr lang="de-CH" sz="1800" dirty="0"/>
          </a:p>
          <a:p>
            <a:r>
              <a:rPr lang="de-CH" sz="1600" dirty="0" err="1" smtClean="0"/>
              <a:t>Sentinel</a:t>
            </a:r>
            <a:r>
              <a:rPr lang="de-CH" sz="1600" dirty="0" smtClean="0"/>
              <a:t>-Lymphknoten</a:t>
            </a:r>
          </a:p>
          <a:p>
            <a:r>
              <a:rPr lang="de-CH" sz="1600" dirty="0" err="1" smtClean="0"/>
              <a:t>Dissektion</a:t>
            </a:r>
            <a:r>
              <a:rPr lang="de-CH" sz="1600" dirty="0" smtClean="0"/>
              <a:t> vs. </a:t>
            </a:r>
            <a:r>
              <a:rPr lang="de-CH" sz="1600" dirty="0" err="1" smtClean="0"/>
              <a:t>Sentinel</a:t>
            </a:r>
            <a:r>
              <a:rPr lang="de-CH" sz="1600" dirty="0" smtClean="0"/>
              <a:t>-Exzision</a:t>
            </a:r>
            <a:endParaRPr lang="de-CH" sz="1600" dirty="0"/>
          </a:p>
        </p:txBody>
      </p:sp>
      <p:sp>
        <p:nvSpPr>
          <p:cNvPr id="10" name="Textfeld 9"/>
          <p:cNvSpPr txBox="1"/>
          <p:nvPr/>
        </p:nvSpPr>
        <p:spPr>
          <a:xfrm>
            <a:off x="10456185" y="6241047"/>
            <a:ext cx="1218860" cy="369332"/>
          </a:xfrm>
          <a:prstGeom prst="rect">
            <a:avLst/>
          </a:prstGeom>
          <a:noFill/>
        </p:spPr>
        <p:txBody>
          <a:bodyPr wrap="none" rtlCol="0">
            <a:spAutoFit/>
          </a:bodyPr>
          <a:lstStyle/>
          <a:p>
            <a:r>
              <a:rPr lang="de-CH" dirty="0" smtClean="0"/>
              <a:t>De </a:t>
            </a:r>
            <a:r>
              <a:rPr lang="de-CH" dirty="0" err="1" smtClean="0"/>
              <a:t>Gruyter</a:t>
            </a:r>
            <a:endParaRPr lang="de-CH" dirty="0"/>
          </a:p>
        </p:txBody>
      </p:sp>
      <p:pic>
        <p:nvPicPr>
          <p:cNvPr id="11" name="Grafik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350510"/>
            <a:ext cx="5121595" cy="2676377"/>
          </a:xfrm>
          <a:prstGeom prst="rect">
            <a:avLst/>
          </a:prstGeom>
        </p:spPr>
      </p:pic>
      <p:pic>
        <p:nvPicPr>
          <p:cNvPr id="6" name="Grafik 5"/>
          <p:cNvPicPr>
            <a:picLocks noChangeAspect="1"/>
          </p:cNvPicPr>
          <p:nvPr/>
        </p:nvPicPr>
        <p:blipFill>
          <a:blip r:embed="rId3" cstate="screen">
            <a:extLst>
              <a:ext uri="{BEBA8EAE-BF5A-486C-A8C5-ECC9F3942E4B}">
                <a14:imgProps xmlns:a14="http://schemas.microsoft.com/office/drawing/2010/main">
                  <a14:imgLayer r:embed="rId4">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15543022">
            <a:off x="4463733" y="3306130"/>
            <a:ext cx="1590434" cy="1325803"/>
          </a:xfrm>
          <a:prstGeom prst="rect">
            <a:avLst/>
          </a:prstGeom>
        </p:spPr>
      </p:pic>
      <p:pic>
        <p:nvPicPr>
          <p:cNvPr id="15" name="Grafik 14"/>
          <p:cNvPicPr>
            <a:picLocks noChangeAspect="1"/>
          </p:cNvPicPr>
          <p:nvPr/>
        </p:nvPicPr>
        <p:blipFill>
          <a:blip r:embed="rId3" cstate="screen">
            <a:extLst>
              <a:ext uri="{BEBA8EAE-BF5A-486C-A8C5-ECC9F3942E4B}">
                <a14:imgProps xmlns:a14="http://schemas.microsoft.com/office/drawing/2010/main">
                  <a14:imgLayer r:embed="rId4">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6155063">
            <a:off x="3231958" y="5274554"/>
            <a:ext cx="1590434" cy="1325803"/>
          </a:xfrm>
          <a:prstGeom prst="rect">
            <a:avLst/>
          </a:prstGeom>
        </p:spPr>
      </p:pic>
      <p:pic>
        <p:nvPicPr>
          <p:cNvPr id="17" name="Grafik 16"/>
          <p:cNvPicPr>
            <a:picLocks noChangeAspect="1"/>
          </p:cNvPicPr>
          <p:nvPr/>
        </p:nvPicPr>
        <p:blipFill>
          <a:blip r:embed="rId3" cstate="screen">
            <a:extLst>
              <a:ext uri="{BEBA8EAE-BF5A-486C-A8C5-ECC9F3942E4B}">
                <a14:imgProps xmlns:a14="http://schemas.microsoft.com/office/drawing/2010/main">
                  <a14:imgLayer r:embed="rId4">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11869092">
            <a:off x="3295259" y="3597256"/>
            <a:ext cx="1590434" cy="1325803"/>
          </a:xfrm>
          <a:prstGeom prst="rect">
            <a:avLst/>
          </a:prstGeom>
        </p:spPr>
      </p:pic>
      <p:pic>
        <p:nvPicPr>
          <p:cNvPr id="18" name="Grafik 17"/>
          <p:cNvPicPr>
            <a:picLocks noChangeAspect="1"/>
          </p:cNvPicPr>
          <p:nvPr/>
        </p:nvPicPr>
        <p:blipFill>
          <a:blip r:embed="rId3" cstate="screen">
            <a:extLst>
              <a:ext uri="{BEBA8EAE-BF5A-486C-A8C5-ECC9F3942E4B}">
                <a14:imgProps xmlns:a14="http://schemas.microsoft.com/office/drawing/2010/main">
                  <a14:imgLayer r:embed="rId4">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16499364">
            <a:off x="4801901" y="4480621"/>
            <a:ext cx="1590434" cy="1325803"/>
          </a:xfrm>
          <a:prstGeom prst="rect">
            <a:avLst/>
          </a:prstGeom>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574" y="1960789"/>
            <a:ext cx="4655365" cy="3462111"/>
          </a:xfrm>
          <a:prstGeom prst="rect">
            <a:avLst/>
          </a:prstGeom>
        </p:spPr>
      </p:pic>
      <p:sp>
        <p:nvSpPr>
          <p:cNvPr id="13" name="Rechteck 12"/>
          <p:cNvSpPr/>
          <p:nvPr/>
        </p:nvSpPr>
        <p:spPr>
          <a:xfrm>
            <a:off x="7311409" y="5454134"/>
            <a:ext cx="4019305" cy="276999"/>
          </a:xfrm>
          <a:prstGeom prst="rect">
            <a:avLst/>
          </a:prstGeom>
        </p:spPr>
        <p:txBody>
          <a:bodyPr wrap="none">
            <a:spAutoFit/>
          </a:bodyPr>
          <a:lstStyle/>
          <a:p>
            <a:r>
              <a:rPr lang="de-CH" sz="1200" dirty="0"/>
              <a:t>http://www.lymphoedema-scotland.org/patients-and-carers/</a:t>
            </a:r>
          </a:p>
        </p:txBody>
      </p:sp>
    </p:spTree>
    <p:extLst>
      <p:ext uri="{BB962C8B-B14F-4D97-AF65-F5344CB8AC3E}">
        <p14:creationId xmlns:p14="http://schemas.microsoft.com/office/powerpoint/2010/main" val="30732054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33</a:t>
            </a:fld>
            <a:endParaRPr lang="de-CH" dirty="0">
              <a:solidFill>
                <a:schemeClr val="tx1"/>
              </a:solidFill>
            </a:endParaRPr>
          </a:p>
        </p:txBody>
      </p:sp>
      <p:sp>
        <p:nvSpPr>
          <p:cNvPr id="7" name="Inhaltsplatzhalter 2"/>
          <p:cNvSpPr>
            <a:spLocks noGrp="1"/>
          </p:cNvSpPr>
          <p:nvPr>
            <p:ph idx="1"/>
          </p:nvPr>
        </p:nvSpPr>
        <p:spPr>
          <a:xfrm>
            <a:off x="895865" y="1886727"/>
            <a:ext cx="5975990" cy="1124328"/>
          </a:xfrm>
        </p:spPr>
        <p:txBody>
          <a:bodyPr>
            <a:noAutofit/>
          </a:bodyPr>
          <a:lstStyle/>
          <a:p>
            <a:pPr marL="0" indent="0">
              <a:buNone/>
            </a:pPr>
            <a:r>
              <a:rPr lang="de-CH" sz="1800" b="1" dirty="0"/>
              <a:t>Bedeutung der </a:t>
            </a:r>
            <a:r>
              <a:rPr lang="de-CH" sz="1800" b="1" dirty="0" err="1" smtClean="0"/>
              <a:t>Sentinelszintigraphie</a:t>
            </a:r>
            <a:r>
              <a:rPr lang="de-CH" sz="1800" b="1" dirty="0" smtClean="0"/>
              <a:t> (SLS)</a:t>
            </a:r>
            <a:endParaRPr lang="de-CH" sz="1800" dirty="0"/>
          </a:p>
          <a:p>
            <a:r>
              <a:rPr lang="de-CH" sz="1600" dirty="0" err="1" smtClean="0"/>
              <a:t>Sentinel</a:t>
            </a:r>
            <a:r>
              <a:rPr lang="de-CH" sz="1600" dirty="0" smtClean="0"/>
              <a:t>-Lymphknoten</a:t>
            </a:r>
          </a:p>
          <a:p>
            <a:r>
              <a:rPr lang="de-CH" sz="1600" dirty="0" err="1" smtClean="0"/>
              <a:t>Dissektion</a:t>
            </a:r>
            <a:r>
              <a:rPr lang="de-CH" sz="1600" dirty="0" smtClean="0"/>
              <a:t> vs. </a:t>
            </a:r>
            <a:r>
              <a:rPr lang="de-CH" sz="1600" dirty="0" err="1" smtClean="0"/>
              <a:t>Sentinel</a:t>
            </a:r>
            <a:r>
              <a:rPr lang="de-CH" sz="1600" dirty="0" smtClean="0"/>
              <a:t>-Exzision</a:t>
            </a:r>
            <a:endParaRPr lang="de-CH" sz="1600" dirty="0"/>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04773" y="3350510"/>
            <a:ext cx="5121595" cy="2676377"/>
          </a:xfrm>
          <a:prstGeom prst="rect">
            <a:avLst/>
          </a:prstGeom>
        </p:spPr>
      </p:pic>
      <p:sp>
        <p:nvSpPr>
          <p:cNvPr id="10" name="Textfeld 9"/>
          <p:cNvSpPr txBox="1"/>
          <p:nvPr/>
        </p:nvSpPr>
        <p:spPr>
          <a:xfrm>
            <a:off x="10456185" y="6241047"/>
            <a:ext cx="1218860" cy="369332"/>
          </a:xfrm>
          <a:prstGeom prst="rect">
            <a:avLst/>
          </a:prstGeom>
          <a:noFill/>
        </p:spPr>
        <p:txBody>
          <a:bodyPr wrap="none" rtlCol="0">
            <a:spAutoFit/>
          </a:bodyPr>
          <a:lstStyle/>
          <a:p>
            <a:r>
              <a:rPr lang="de-CH" dirty="0" smtClean="0"/>
              <a:t>De </a:t>
            </a:r>
            <a:r>
              <a:rPr lang="de-CH" dirty="0" err="1" smtClean="0"/>
              <a:t>Gruyter</a:t>
            </a:r>
            <a:endParaRPr lang="de-CH" dirty="0"/>
          </a:p>
        </p:txBody>
      </p:sp>
      <p:pic>
        <p:nvPicPr>
          <p:cNvPr id="11" name="Grafik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350510"/>
            <a:ext cx="5121595" cy="2676377"/>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4508473">
            <a:off x="9245279" y="2593418"/>
            <a:ext cx="2373742" cy="880368"/>
          </a:xfrm>
          <a:prstGeom prst="rect">
            <a:avLst/>
          </a:prstGeom>
        </p:spPr>
      </p:pic>
      <p:sp>
        <p:nvSpPr>
          <p:cNvPr id="16" name="Ellipse 15"/>
          <p:cNvSpPr/>
          <p:nvPr/>
        </p:nvSpPr>
        <p:spPr>
          <a:xfrm>
            <a:off x="10192638" y="4512031"/>
            <a:ext cx="632380" cy="7943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p:cNvPicPr>
            <a:picLocks noChangeAspect="1"/>
          </p:cNvPicPr>
          <p:nvPr/>
        </p:nvPicPr>
        <p:blipFill>
          <a:blip r:embed="rId4" cstate="screen">
            <a:extLst>
              <a:ext uri="{BEBA8EAE-BF5A-486C-A8C5-ECC9F3942E4B}">
                <a14:imgProps xmlns:a14="http://schemas.microsoft.com/office/drawing/2010/main">
                  <a14:imgLayer r:embed="rId5">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15543022">
            <a:off x="4463733" y="3306130"/>
            <a:ext cx="1590434" cy="1325803"/>
          </a:xfrm>
          <a:prstGeom prst="rect">
            <a:avLst/>
          </a:prstGeom>
        </p:spPr>
      </p:pic>
      <p:pic>
        <p:nvPicPr>
          <p:cNvPr id="15" name="Grafik 14"/>
          <p:cNvPicPr>
            <a:picLocks noChangeAspect="1"/>
          </p:cNvPicPr>
          <p:nvPr/>
        </p:nvPicPr>
        <p:blipFill>
          <a:blip r:embed="rId4" cstate="screen">
            <a:extLst>
              <a:ext uri="{BEBA8EAE-BF5A-486C-A8C5-ECC9F3942E4B}">
                <a14:imgProps xmlns:a14="http://schemas.microsoft.com/office/drawing/2010/main">
                  <a14:imgLayer r:embed="rId5">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6155063">
            <a:off x="3231958" y="5274554"/>
            <a:ext cx="1590434" cy="1325803"/>
          </a:xfrm>
          <a:prstGeom prst="rect">
            <a:avLst/>
          </a:prstGeom>
        </p:spPr>
      </p:pic>
      <p:pic>
        <p:nvPicPr>
          <p:cNvPr id="17" name="Grafik 16"/>
          <p:cNvPicPr>
            <a:picLocks noChangeAspect="1"/>
          </p:cNvPicPr>
          <p:nvPr/>
        </p:nvPicPr>
        <p:blipFill>
          <a:blip r:embed="rId4" cstate="screen">
            <a:extLst>
              <a:ext uri="{BEBA8EAE-BF5A-486C-A8C5-ECC9F3942E4B}">
                <a14:imgProps xmlns:a14="http://schemas.microsoft.com/office/drawing/2010/main">
                  <a14:imgLayer r:embed="rId5">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11869092">
            <a:off x="3295259" y="3597256"/>
            <a:ext cx="1590434" cy="1325803"/>
          </a:xfrm>
          <a:prstGeom prst="rect">
            <a:avLst/>
          </a:prstGeom>
        </p:spPr>
      </p:pic>
      <p:pic>
        <p:nvPicPr>
          <p:cNvPr id="18" name="Grafik 17"/>
          <p:cNvPicPr>
            <a:picLocks noChangeAspect="1"/>
          </p:cNvPicPr>
          <p:nvPr/>
        </p:nvPicPr>
        <p:blipFill>
          <a:blip r:embed="rId4" cstate="screen">
            <a:extLst>
              <a:ext uri="{BEBA8EAE-BF5A-486C-A8C5-ECC9F3942E4B}">
                <a14:imgProps xmlns:a14="http://schemas.microsoft.com/office/drawing/2010/main">
                  <a14:imgLayer r:embed="rId5">
                    <a14:imgEffect>
                      <a14:backgroundRemoval t="2595" b="97405" l="2496" r="97171">
                        <a14:foregroundMark x1="24459" y1="24950" x2="24459" y2="24950"/>
                        <a14:foregroundMark x1="35441" y1="33333" x2="35441" y2="33333"/>
                        <a14:backgroundMark x1="63228" y1="24152" x2="63228" y2="24152"/>
                      </a14:backgroundRemoval>
                    </a14:imgEffect>
                  </a14:imgLayer>
                </a14:imgProps>
              </a:ext>
              <a:ext uri="{28A0092B-C50C-407E-A947-70E740481C1C}">
                <a14:useLocalDpi xmlns:a14="http://schemas.microsoft.com/office/drawing/2010/main"/>
              </a:ext>
            </a:extLst>
          </a:blip>
          <a:stretch>
            <a:fillRect/>
          </a:stretch>
        </p:blipFill>
        <p:spPr>
          <a:xfrm rot="16499364">
            <a:off x="4801901" y="4480621"/>
            <a:ext cx="1590434" cy="1325803"/>
          </a:xfrm>
          <a:prstGeom prst="rect">
            <a:avLst/>
          </a:prstGeom>
        </p:spPr>
      </p:pic>
      <p:sp>
        <p:nvSpPr>
          <p:cNvPr id="14" name="Rechteck 13"/>
          <p:cNvSpPr/>
          <p:nvPr/>
        </p:nvSpPr>
        <p:spPr>
          <a:xfrm>
            <a:off x="330200" y="2908300"/>
            <a:ext cx="6248400" cy="3784600"/>
          </a:xfrm>
          <a:prstGeom prst="rect">
            <a:avLst/>
          </a:prstGeom>
          <a:solidFill>
            <a:schemeClr val="bg1">
              <a:alpha val="5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7833043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34</a:t>
            </a:fld>
            <a:endParaRPr lang="de-CH" dirty="0">
              <a:solidFill>
                <a:schemeClr val="tx1"/>
              </a:solidFill>
            </a:endParaRPr>
          </a:p>
        </p:txBody>
      </p:sp>
      <p:pic>
        <p:nvPicPr>
          <p:cNvPr id="4" name="Grafik 3"/>
          <p:cNvPicPr>
            <a:picLocks noChangeAspect="1"/>
          </p:cNvPicPr>
          <p:nvPr/>
        </p:nvPicPr>
        <p:blipFill>
          <a:blip r:embed="rId2"/>
          <a:stretch>
            <a:fillRect/>
          </a:stretch>
        </p:blipFill>
        <p:spPr>
          <a:xfrm>
            <a:off x="3091051" y="3716657"/>
            <a:ext cx="8262749" cy="1671782"/>
          </a:xfrm>
          <a:prstGeom prst="rect">
            <a:avLst/>
          </a:prstGeom>
        </p:spPr>
      </p:pic>
      <p:pic>
        <p:nvPicPr>
          <p:cNvPr id="11"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865" y="3479702"/>
            <a:ext cx="3651896" cy="2441256"/>
          </a:xfrm>
          <a:prstGeom prst="rect">
            <a:avLst/>
          </a:prstGeom>
        </p:spPr>
      </p:pic>
      <p:sp>
        <p:nvSpPr>
          <p:cNvPr id="9" name="Inhaltsplatzhalter 2"/>
          <p:cNvSpPr txBox="1">
            <a:spLocks/>
          </p:cNvSpPr>
          <p:nvPr/>
        </p:nvSpPr>
        <p:spPr>
          <a:xfrm>
            <a:off x="895865" y="1886726"/>
            <a:ext cx="6280790" cy="14753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000" kern="1200" baseline="0">
                <a:solidFill>
                  <a:srgbClr val="626262"/>
                </a:solidFill>
                <a:latin typeface="+mn-lt"/>
                <a:ea typeface="+mn-ea"/>
                <a:cs typeface="+mn-cs"/>
              </a:defRPr>
            </a:lvl1pPr>
            <a:lvl2pPr marL="685800" indent="-228600" algn="l" defTabSz="914400" rtl="0" eaLnBrk="1" latinLnBrk="0" hangingPunct="1">
              <a:lnSpc>
                <a:spcPct val="90000"/>
              </a:lnSpc>
              <a:spcBef>
                <a:spcPts val="500"/>
              </a:spcBef>
              <a:buFont typeface="Symbol" panose="05050102010706020507" pitchFamily="18" charset="2"/>
              <a:buChar char="-"/>
              <a:defRPr sz="1800" kern="1200">
                <a:solidFill>
                  <a:srgbClr val="626262"/>
                </a:solidFill>
                <a:latin typeface="+mn-lt"/>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1600" kern="1200">
                <a:solidFill>
                  <a:srgbClr val="626262"/>
                </a:solidFill>
                <a:latin typeface="+mn-lt"/>
                <a:ea typeface="+mn-ea"/>
                <a:cs typeface="+mn-cs"/>
              </a:defRPr>
            </a:lvl3pPr>
            <a:lvl4pPr marL="1600200" indent="-228600" algn="l" defTabSz="914400" rtl="0" eaLnBrk="1" latinLnBrk="0" hangingPunct="1">
              <a:lnSpc>
                <a:spcPct val="90000"/>
              </a:lnSpc>
              <a:spcBef>
                <a:spcPts val="500"/>
              </a:spcBef>
              <a:buFont typeface="Symbol" panose="05050102010706020507" pitchFamily="18" charset="2"/>
              <a:buChar char="-"/>
              <a:defRPr sz="1400" kern="1200">
                <a:solidFill>
                  <a:srgbClr val="626262"/>
                </a:solidFill>
                <a:latin typeface="+mn-lt"/>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1200" kern="1200">
                <a:solidFill>
                  <a:srgbClr val="62626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CH" sz="1800" b="1" dirty="0" smtClean="0"/>
              <a:t>Bedeutung der </a:t>
            </a:r>
            <a:r>
              <a:rPr lang="de-CH" sz="1800" b="1" dirty="0" err="1" smtClean="0"/>
              <a:t>Sentinelszintigraphie</a:t>
            </a:r>
            <a:r>
              <a:rPr lang="de-CH" sz="1800" b="1" dirty="0" smtClean="0"/>
              <a:t> (SLS)</a:t>
            </a:r>
            <a:endParaRPr lang="de-CH" sz="1800" dirty="0" smtClean="0"/>
          </a:p>
          <a:p>
            <a:r>
              <a:rPr lang="de-CH" sz="1600" dirty="0" err="1" smtClean="0"/>
              <a:t>Sentinel</a:t>
            </a:r>
            <a:r>
              <a:rPr lang="de-CH" sz="1600" dirty="0" smtClean="0"/>
              <a:t>-Lymphknoten</a:t>
            </a:r>
          </a:p>
          <a:p>
            <a:r>
              <a:rPr lang="de-CH" sz="1600" dirty="0" err="1" smtClean="0"/>
              <a:t>Dissektion</a:t>
            </a:r>
            <a:r>
              <a:rPr lang="de-CH" sz="1600" dirty="0" smtClean="0"/>
              <a:t> vs. </a:t>
            </a:r>
            <a:r>
              <a:rPr lang="de-CH" sz="1600" dirty="0" err="1" smtClean="0"/>
              <a:t>Sentinel</a:t>
            </a:r>
            <a:r>
              <a:rPr lang="de-CH" sz="1600" dirty="0" smtClean="0"/>
              <a:t>-Exzision</a:t>
            </a:r>
            <a:endParaRPr lang="de-CH" sz="1600" dirty="0"/>
          </a:p>
        </p:txBody>
      </p:sp>
    </p:spTree>
    <p:extLst>
      <p:ext uri="{BB962C8B-B14F-4D97-AF65-F5344CB8AC3E}">
        <p14:creationId xmlns:p14="http://schemas.microsoft.com/office/powerpoint/2010/main" val="370094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35</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6 – Was sind idealerweise Voraussetzungen für die Durchführung einer </a:t>
            </a:r>
            <a:r>
              <a:rPr lang="de-CH" sz="1800" b="1" dirty="0" err="1" smtClean="0"/>
              <a:t>Sentinelszintigraphie</a:t>
            </a:r>
            <a:r>
              <a:rPr lang="de-CH" sz="1800" b="1" dirty="0" smtClean="0"/>
              <a:t> (mehrere Antworten möglich)?</a:t>
            </a:r>
          </a:p>
          <a:p>
            <a:pPr marL="342900" indent="-342900">
              <a:buFont typeface="+mj-lt"/>
              <a:buAutoNum type="alphaLcParenR"/>
            </a:pPr>
            <a:r>
              <a:rPr lang="de-CH" sz="1800" b="1" dirty="0" smtClean="0"/>
              <a:t>Ausschluss einer Schwangerschaft bei einer jungen Frau.</a:t>
            </a:r>
          </a:p>
          <a:p>
            <a:pPr marL="342900" indent="-342900">
              <a:buFont typeface="+mj-lt"/>
              <a:buAutoNum type="alphaLcParenR"/>
            </a:pPr>
            <a:r>
              <a:rPr lang="de-CH" sz="1800" b="1" dirty="0" smtClean="0"/>
              <a:t>Keine Voroperation im Tumor- oder Abflussgebiet.</a:t>
            </a:r>
          </a:p>
          <a:p>
            <a:pPr marL="342900" indent="-342900">
              <a:buFont typeface="+mj-lt"/>
              <a:buAutoNum type="alphaLcParenR"/>
            </a:pPr>
            <a:r>
              <a:rPr lang="de-CH" sz="1800" b="1" dirty="0" smtClean="0"/>
              <a:t>Keine bekannten Metastasen.</a:t>
            </a:r>
          </a:p>
          <a:p>
            <a:pPr marL="342900" indent="-342900">
              <a:buFont typeface="+mj-lt"/>
              <a:buAutoNum type="alphaLcParenR"/>
            </a:pPr>
            <a:r>
              <a:rPr lang="de-CH" sz="1800" b="1" dirty="0" smtClean="0"/>
              <a:t>Tumorgrösse kleiner als 1 cm.</a:t>
            </a:r>
            <a:endParaRPr lang="de-CH" sz="1400" dirty="0"/>
          </a:p>
        </p:txBody>
      </p:sp>
    </p:spTree>
    <p:extLst>
      <p:ext uri="{BB962C8B-B14F-4D97-AF65-F5344CB8AC3E}">
        <p14:creationId xmlns:p14="http://schemas.microsoft.com/office/powerpoint/2010/main" val="3921366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36</a:t>
            </a:fld>
            <a:endParaRPr lang="de-CH" dirty="0">
              <a:solidFill>
                <a:schemeClr val="tx1"/>
              </a:solidFill>
            </a:endParaRPr>
          </a:p>
        </p:txBody>
      </p:sp>
      <p:sp>
        <p:nvSpPr>
          <p:cNvPr id="7" name="Inhaltsplatzhalter 2"/>
          <p:cNvSpPr>
            <a:spLocks noGrp="1"/>
          </p:cNvSpPr>
          <p:nvPr>
            <p:ph idx="1"/>
          </p:nvPr>
        </p:nvSpPr>
        <p:spPr>
          <a:xfrm>
            <a:off x="895864" y="1886727"/>
            <a:ext cx="9919918" cy="4143370"/>
          </a:xfrm>
        </p:spPr>
        <p:txBody>
          <a:bodyPr>
            <a:normAutofit/>
          </a:bodyPr>
          <a:lstStyle/>
          <a:p>
            <a:pPr marL="0" indent="0">
              <a:buNone/>
            </a:pPr>
            <a:r>
              <a:rPr lang="de-CH" sz="1800" b="1" dirty="0" smtClean="0"/>
              <a:t>6 – </a:t>
            </a:r>
            <a:r>
              <a:rPr lang="de-CH" sz="1800" b="1" dirty="0"/>
              <a:t>Was sind </a:t>
            </a:r>
            <a:r>
              <a:rPr lang="de-CH" sz="1800" b="1" i="1" dirty="0"/>
              <a:t>idealerweise</a:t>
            </a:r>
            <a:r>
              <a:rPr lang="de-CH" sz="1800" b="1" dirty="0"/>
              <a:t> Voraussetzungen für die Durchführung einer </a:t>
            </a:r>
            <a:r>
              <a:rPr lang="de-CH" sz="1800" b="1" dirty="0" err="1"/>
              <a:t>Sentinelszintigraphie</a:t>
            </a:r>
            <a:r>
              <a:rPr lang="de-CH" sz="1800" b="1" dirty="0"/>
              <a:t> (mehrere </a:t>
            </a:r>
            <a:r>
              <a:rPr lang="de-CH" sz="1800" b="1"/>
              <a:t>Antworten </a:t>
            </a:r>
            <a:r>
              <a:rPr lang="de-CH" sz="1800" b="1" smtClean="0"/>
              <a:t>sind möglich</a:t>
            </a:r>
            <a:r>
              <a:rPr lang="de-CH" sz="1800" b="1" dirty="0"/>
              <a:t>)?</a:t>
            </a:r>
          </a:p>
          <a:p>
            <a:pPr marL="342900" indent="-342900">
              <a:buFont typeface="+mj-lt"/>
              <a:buAutoNum type="alphaLcParenR"/>
            </a:pPr>
            <a:r>
              <a:rPr lang="de-CH" sz="1800" b="1" dirty="0" smtClean="0"/>
              <a:t>Ausschluss einer Schwangerschaft bei einer jungen Frau.</a:t>
            </a:r>
          </a:p>
          <a:p>
            <a:pPr marL="457200" lvl="1" indent="0">
              <a:buNone/>
            </a:pPr>
            <a:r>
              <a:rPr lang="de-CH" sz="1600" i="1" dirty="0" smtClean="0"/>
              <a:t>Korrekt! Eine Schwangerschaft sollte vorher ausgeschlossen sein. In diesem Fall kann die </a:t>
            </a:r>
            <a:r>
              <a:rPr lang="de-CH" sz="1600" i="1" dirty="0" err="1" smtClean="0"/>
              <a:t>Sentinel</a:t>
            </a:r>
            <a:r>
              <a:rPr lang="de-CH" sz="1600" i="1" dirty="0" smtClean="0"/>
              <a:t>-Markierung mit anderen, nicht-radioaktiv markierten Farbstoffen, intraoperativ durchgeführt werden. </a:t>
            </a:r>
          </a:p>
          <a:p>
            <a:pPr marL="342900" indent="-342900">
              <a:buFont typeface="+mj-lt"/>
              <a:buAutoNum type="alphaLcParenR"/>
            </a:pPr>
            <a:r>
              <a:rPr lang="de-CH" sz="1800" b="1" dirty="0" smtClean="0"/>
              <a:t>Keine Voroperation im Tumor- oder Abflussgebiet.</a:t>
            </a:r>
          </a:p>
          <a:p>
            <a:pPr marL="457200" lvl="1" indent="0">
              <a:buNone/>
            </a:pPr>
            <a:r>
              <a:rPr lang="de-CH" sz="1600" i="1" dirty="0" smtClean="0"/>
              <a:t>Korrekt! Voroperationen im Tumorgebiet können den Lymphabfluss stören. Der originäre Wächterlymphknoten kann daher ggf. nicht mehr sicher detektiert werden. Je nach klinischer Konstellation, z.B. im Falle eines Rezidivs, kann die </a:t>
            </a:r>
            <a:r>
              <a:rPr lang="de-CH" sz="1600" i="1" dirty="0" err="1" smtClean="0"/>
              <a:t>Sentinel</a:t>
            </a:r>
            <a:r>
              <a:rPr lang="de-CH" sz="1600" i="1" dirty="0" smtClean="0"/>
              <a:t>-Szintigraphie jedoch trotz Vorbehandlung durchgeführt werden. In der Regel wird dies im Rahmen von einer Tumorboard-Besprechung entschieden.</a:t>
            </a:r>
          </a:p>
          <a:p>
            <a:pPr marL="342900" indent="-342900">
              <a:buFont typeface="+mj-lt"/>
              <a:buAutoNum type="alphaLcParenR"/>
            </a:pPr>
            <a:r>
              <a:rPr lang="de-CH" sz="1800" b="1" dirty="0" smtClean="0"/>
              <a:t>Keine bekannten Metastasen.</a:t>
            </a:r>
          </a:p>
          <a:p>
            <a:pPr marL="457200" lvl="1" indent="0">
              <a:buNone/>
            </a:pPr>
            <a:r>
              <a:rPr lang="de-CH" sz="1600" i="1" dirty="0" smtClean="0"/>
              <a:t>Korrekt! Wenn bereits Metastasen vorliegen, macht die </a:t>
            </a:r>
            <a:r>
              <a:rPr lang="de-CH" sz="1600" i="1" dirty="0" err="1" smtClean="0"/>
              <a:t>Sentinel</a:t>
            </a:r>
            <a:r>
              <a:rPr lang="de-CH" sz="1600" i="1" dirty="0" smtClean="0"/>
              <a:t>-Operation keinen Sinn mehr.</a:t>
            </a:r>
          </a:p>
          <a:p>
            <a:pPr marL="342900" indent="-342900">
              <a:buFont typeface="+mj-lt"/>
              <a:buAutoNum type="alphaLcParenR"/>
            </a:pPr>
            <a:r>
              <a:rPr lang="de-CH" sz="1800" b="1" dirty="0" smtClean="0"/>
              <a:t>Tumorgrösse kleiner als 1 cm.</a:t>
            </a:r>
            <a:endParaRPr lang="de-CH" sz="1400" dirty="0"/>
          </a:p>
          <a:p>
            <a:pPr marL="457200" lvl="1" indent="0">
              <a:buNone/>
            </a:pPr>
            <a:r>
              <a:rPr lang="de-CH" sz="1600" i="1" dirty="0" smtClean="0"/>
              <a:t>Falsche Aussage. Die Tumorgrösse spielt bei der </a:t>
            </a:r>
            <a:r>
              <a:rPr lang="de-CH" sz="1600" i="1" dirty="0" err="1" smtClean="0"/>
              <a:t>Sentinelszintigraphie</a:t>
            </a:r>
            <a:r>
              <a:rPr lang="de-CH" sz="1600" i="1" dirty="0" smtClean="0"/>
              <a:t> in der Regel keine Rolle.</a:t>
            </a:r>
          </a:p>
        </p:txBody>
      </p:sp>
    </p:spTree>
    <p:extLst>
      <p:ext uri="{BB962C8B-B14F-4D97-AF65-F5344CB8AC3E}">
        <p14:creationId xmlns:p14="http://schemas.microsoft.com/office/powerpoint/2010/main" val="1744887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37</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7 – Welche Limitationen gibt es bei der </a:t>
            </a:r>
            <a:r>
              <a:rPr lang="de-CH" sz="1800" b="1" dirty="0" err="1" smtClean="0"/>
              <a:t>Sentinelszintigraphie</a:t>
            </a:r>
            <a:r>
              <a:rPr lang="de-CH" sz="1800" b="1" dirty="0" smtClean="0"/>
              <a:t> </a:t>
            </a:r>
            <a:r>
              <a:rPr lang="de-CH" sz="1800" b="1" u="sng" dirty="0" smtClean="0"/>
              <a:t>nicht</a:t>
            </a:r>
            <a:r>
              <a:rPr lang="de-CH" sz="1800" b="1" dirty="0" smtClean="0"/>
              <a:t>?</a:t>
            </a:r>
          </a:p>
          <a:p>
            <a:pPr marL="342900" indent="-342900">
              <a:buFont typeface="+mj-lt"/>
              <a:buAutoNum type="alphaLcParenR"/>
            </a:pPr>
            <a:r>
              <a:rPr lang="de-CH" sz="1800" b="1" dirty="0" smtClean="0"/>
              <a:t>Der Lymphabfluss kann durch bislang okkulte Metastasen gestört sein.</a:t>
            </a:r>
          </a:p>
          <a:p>
            <a:pPr marL="342900" indent="-342900">
              <a:buFont typeface="+mj-lt"/>
              <a:buAutoNum type="alphaLcParenR"/>
            </a:pPr>
            <a:r>
              <a:rPr lang="de-CH" sz="1800" b="1" dirty="0" smtClean="0"/>
              <a:t>Der Lymphabfluss kann gleichzeitig in mehrere Richtungen gehen.</a:t>
            </a:r>
          </a:p>
          <a:p>
            <a:pPr marL="342900" indent="-342900">
              <a:buFont typeface="+mj-lt"/>
              <a:buAutoNum type="alphaLcParenR"/>
            </a:pPr>
            <a:r>
              <a:rPr lang="de-CH" sz="1800" b="1" dirty="0" smtClean="0"/>
              <a:t>Es gibt keine Limitationen – die Untersuchung ist immer eindeutig.</a:t>
            </a:r>
          </a:p>
          <a:p>
            <a:pPr marL="342900" indent="-342900">
              <a:buFont typeface="+mj-lt"/>
              <a:buAutoNum type="alphaLcParenR"/>
            </a:pPr>
            <a:r>
              <a:rPr lang="de-CH" sz="1800" b="1" dirty="0" smtClean="0"/>
              <a:t>Es können mehrere </a:t>
            </a:r>
            <a:r>
              <a:rPr lang="de-CH" sz="1800" b="1" dirty="0" err="1" smtClean="0"/>
              <a:t>Sentinellymphknoten</a:t>
            </a:r>
            <a:r>
              <a:rPr lang="de-CH" sz="1800" b="1" dirty="0" smtClean="0"/>
              <a:t> existieren.</a:t>
            </a:r>
            <a:endParaRPr lang="de-CH" sz="1400" dirty="0"/>
          </a:p>
        </p:txBody>
      </p:sp>
    </p:spTree>
    <p:extLst>
      <p:ext uri="{BB962C8B-B14F-4D97-AF65-F5344CB8AC3E}">
        <p14:creationId xmlns:p14="http://schemas.microsoft.com/office/powerpoint/2010/main" val="6126548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38</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7 – Welche Limitationen gibt es bei der </a:t>
            </a:r>
            <a:r>
              <a:rPr lang="de-CH" sz="1800" b="1" dirty="0" err="1" smtClean="0"/>
              <a:t>Sentinelszintigraphie</a:t>
            </a:r>
            <a:r>
              <a:rPr lang="de-CH" sz="1800" b="1" dirty="0" smtClean="0"/>
              <a:t> </a:t>
            </a:r>
            <a:r>
              <a:rPr lang="de-CH" sz="1800" b="1" u="sng" dirty="0" smtClean="0"/>
              <a:t>nicht</a:t>
            </a:r>
            <a:r>
              <a:rPr lang="de-CH" sz="1800" b="1" dirty="0" smtClean="0"/>
              <a:t>?</a:t>
            </a:r>
          </a:p>
          <a:p>
            <a:pPr marL="342900" indent="-342900">
              <a:buFont typeface="+mj-lt"/>
              <a:buAutoNum type="alphaLcParenR"/>
            </a:pPr>
            <a:r>
              <a:rPr lang="de-CH" sz="1800" b="1" dirty="0" smtClean="0"/>
              <a:t>Der Lymphabfluss kann durch bislang okkulte Metastasen gestört sein.</a:t>
            </a:r>
          </a:p>
          <a:p>
            <a:pPr marL="457200" lvl="1" indent="0">
              <a:buNone/>
            </a:pPr>
            <a:r>
              <a:rPr lang="de-CH" sz="1600" i="1" dirty="0" smtClean="0"/>
              <a:t>Korrekt! Wenn der Tumor bereits via den Lymphbahnen gestreut sein soll, obwohl man das noch nicht weiss, kann der Lymphabfluss gestört sein. Daher sollte idealerweise bereits eine radiologische Bildgebung, zumindest eine klinische Untersuchung zum Ausschluss von bereits bestehenden Lymphknotenmetastasen erfolgt sein.</a:t>
            </a:r>
          </a:p>
          <a:p>
            <a:pPr marL="342900" indent="-342900">
              <a:buFont typeface="+mj-lt"/>
              <a:buAutoNum type="alphaLcParenR"/>
            </a:pPr>
            <a:r>
              <a:rPr lang="de-CH" sz="1800" b="1" dirty="0" smtClean="0"/>
              <a:t>Der Lymphabfluss kann gleichzeitig in mehrere Richtungen gehen.</a:t>
            </a:r>
          </a:p>
          <a:p>
            <a:pPr marL="457200" lvl="1" indent="0">
              <a:buNone/>
            </a:pPr>
            <a:r>
              <a:rPr lang="de-CH" sz="1600" i="1" dirty="0" smtClean="0"/>
              <a:t>Korrekt! Siehe nächste Folie.</a:t>
            </a:r>
          </a:p>
          <a:p>
            <a:pPr marL="342900" indent="-342900">
              <a:buFont typeface="+mj-lt"/>
              <a:buAutoNum type="alphaLcParenR"/>
            </a:pPr>
            <a:r>
              <a:rPr lang="de-CH" sz="1800" b="1" dirty="0" smtClean="0"/>
              <a:t>Es gibt keine Limitationen – die Untersuchung ist immer eindeutig.</a:t>
            </a:r>
          </a:p>
          <a:p>
            <a:pPr marL="457200" lvl="1" indent="0">
              <a:buNone/>
            </a:pPr>
            <a:r>
              <a:rPr lang="de-CH" sz="1600" i="1" dirty="0" smtClean="0"/>
              <a:t>Falsche Aussage – richtige Antwort.</a:t>
            </a:r>
          </a:p>
          <a:p>
            <a:pPr marL="342900" indent="-342900">
              <a:buFont typeface="+mj-lt"/>
              <a:buAutoNum type="alphaLcParenR"/>
            </a:pPr>
            <a:r>
              <a:rPr lang="de-CH" sz="1800" b="1" dirty="0" smtClean="0"/>
              <a:t>Es können mehrere </a:t>
            </a:r>
            <a:r>
              <a:rPr lang="de-CH" sz="1800" b="1" dirty="0" err="1" smtClean="0"/>
              <a:t>Sentinellymphknoten</a:t>
            </a:r>
            <a:r>
              <a:rPr lang="de-CH" sz="1800" b="1" dirty="0" smtClean="0"/>
              <a:t> existieren.</a:t>
            </a:r>
            <a:endParaRPr lang="de-CH" sz="1400" dirty="0"/>
          </a:p>
          <a:p>
            <a:pPr marL="457200" lvl="1" indent="0">
              <a:buNone/>
            </a:pPr>
            <a:r>
              <a:rPr lang="de-CH" sz="1600" i="1" dirty="0" smtClean="0"/>
              <a:t>Korrekt! Wenn die Lymphbahnen sich vor dem ersten Lymphknoten aufteilen, können mehrere </a:t>
            </a:r>
            <a:r>
              <a:rPr lang="de-CH" sz="1600" i="1" dirty="0" err="1" smtClean="0"/>
              <a:t>Sentinellymph</a:t>
            </a:r>
            <a:r>
              <a:rPr lang="de-CH" sz="1600" i="1" dirty="0" smtClean="0"/>
              <a:t>-knoten vorkommen. Sie übernächste Folie.</a:t>
            </a:r>
          </a:p>
        </p:txBody>
      </p:sp>
    </p:spTree>
    <p:extLst>
      <p:ext uri="{BB962C8B-B14F-4D97-AF65-F5344CB8AC3E}">
        <p14:creationId xmlns:p14="http://schemas.microsoft.com/office/powerpoint/2010/main" val="31162958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39</a:t>
            </a:fld>
            <a:endParaRPr lang="de-CH" dirty="0">
              <a:solidFill>
                <a:schemeClr val="tx1"/>
              </a:solidFill>
            </a:endParaRPr>
          </a:p>
        </p:txBody>
      </p:sp>
      <p:sp>
        <p:nvSpPr>
          <p:cNvPr id="10" name="Textfeld 9"/>
          <p:cNvSpPr txBox="1"/>
          <p:nvPr/>
        </p:nvSpPr>
        <p:spPr>
          <a:xfrm>
            <a:off x="10456185" y="6241047"/>
            <a:ext cx="1218860" cy="369332"/>
          </a:xfrm>
          <a:prstGeom prst="rect">
            <a:avLst/>
          </a:prstGeom>
          <a:noFill/>
        </p:spPr>
        <p:txBody>
          <a:bodyPr wrap="none" rtlCol="0">
            <a:spAutoFit/>
          </a:bodyPr>
          <a:lstStyle/>
          <a:p>
            <a:r>
              <a:rPr lang="de-CH" dirty="0" smtClean="0"/>
              <a:t>De </a:t>
            </a:r>
            <a:r>
              <a:rPr lang="de-CH" dirty="0" err="1" smtClean="0"/>
              <a:t>Gruyter</a:t>
            </a:r>
            <a:endParaRPr lang="de-CH" dirty="0"/>
          </a:p>
        </p:txBody>
      </p:sp>
      <p:sp>
        <p:nvSpPr>
          <p:cNvPr id="14" name="object 4"/>
          <p:cNvSpPr/>
          <p:nvPr/>
        </p:nvSpPr>
        <p:spPr>
          <a:xfrm>
            <a:off x="4101495" y="2336800"/>
            <a:ext cx="4574188" cy="4273579"/>
          </a:xfrm>
          <a:prstGeom prst="rect">
            <a:avLst/>
          </a:prstGeom>
          <a:blipFill>
            <a:blip r:embed="rId2" cstate="print"/>
            <a:stretch>
              <a:fillRect/>
            </a:stretch>
          </a:blipFill>
        </p:spPr>
        <p:txBody>
          <a:bodyPr wrap="square" lIns="0" tIns="0" rIns="0" bIns="0" rtlCol="0"/>
          <a:lstStyle/>
          <a:p>
            <a:endParaRPr/>
          </a:p>
        </p:txBody>
      </p:sp>
      <p:sp>
        <p:nvSpPr>
          <p:cNvPr id="3" name="Textfeld 2"/>
          <p:cNvSpPr txBox="1"/>
          <p:nvPr/>
        </p:nvSpPr>
        <p:spPr>
          <a:xfrm>
            <a:off x="1509451" y="3986852"/>
            <a:ext cx="2458750" cy="646331"/>
          </a:xfrm>
          <a:prstGeom prst="rect">
            <a:avLst/>
          </a:prstGeom>
          <a:noFill/>
        </p:spPr>
        <p:txBody>
          <a:bodyPr wrap="none" rtlCol="0">
            <a:spAutoFit/>
          </a:bodyPr>
          <a:lstStyle/>
          <a:p>
            <a:r>
              <a:rPr lang="de-CH" dirty="0" smtClean="0"/>
              <a:t>SLK</a:t>
            </a:r>
            <a:r>
              <a:rPr lang="de-CH" dirty="0"/>
              <a:t> </a:t>
            </a:r>
            <a:r>
              <a:rPr lang="de-CH" dirty="0" smtClean="0"/>
              <a:t>in unterschiedlichen</a:t>
            </a:r>
          </a:p>
          <a:p>
            <a:pPr algn="ctr"/>
            <a:r>
              <a:rPr lang="de-CH" dirty="0" smtClean="0"/>
              <a:t>Lymphknotengruppen</a:t>
            </a:r>
          </a:p>
        </p:txBody>
      </p:sp>
      <p:sp>
        <p:nvSpPr>
          <p:cNvPr id="20" name="Inhaltsplatzhalter 2"/>
          <p:cNvSpPr>
            <a:spLocks noGrp="1"/>
          </p:cNvSpPr>
          <p:nvPr>
            <p:ph idx="1"/>
          </p:nvPr>
        </p:nvSpPr>
        <p:spPr>
          <a:xfrm>
            <a:off x="895865" y="1886727"/>
            <a:ext cx="5975990" cy="4846582"/>
          </a:xfrm>
        </p:spPr>
        <p:txBody>
          <a:bodyPr>
            <a:normAutofit/>
          </a:bodyPr>
          <a:lstStyle/>
          <a:p>
            <a:pPr marL="0" indent="0">
              <a:buNone/>
            </a:pPr>
            <a:r>
              <a:rPr lang="de-CH" sz="1800" b="1" dirty="0"/>
              <a:t>Bedeutung der </a:t>
            </a:r>
            <a:r>
              <a:rPr lang="de-CH" sz="1800" b="1" dirty="0" err="1" smtClean="0"/>
              <a:t>Sentinelszintigraphie</a:t>
            </a:r>
            <a:r>
              <a:rPr lang="de-CH" sz="1800" b="1" dirty="0" smtClean="0"/>
              <a:t> (SLS)</a:t>
            </a:r>
            <a:endParaRPr lang="de-CH" sz="1400" dirty="0"/>
          </a:p>
          <a:p>
            <a:r>
              <a:rPr lang="de-CH" sz="1600" dirty="0" err="1" smtClean="0"/>
              <a:t>Sentinel</a:t>
            </a:r>
            <a:r>
              <a:rPr lang="de-CH" sz="1600" dirty="0" smtClean="0"/>
              <a:t>-Lymphknoten-Szintigraphie</a:t>
            </a:r>
          </a:p>
          <a:p>
            <a:r>
              <a:rPr lang="de-CH" sz="1600" dirty="0" smtClean="0"/>
              <a:t>Limitationen</a:t>
            </a:r>
            <a:endParaRPr lang="de-CH" sz="1600" dirty="0"/>
          </a:p>
        </p:txBody>
      </p:sp>
    </p:spTree>
    <p:extLst>
      <p:ext uri="{BB962C8B-B14F-4D97-AF65-F5344CB8AC3E}">
        <p14:creationId xmlns:p14="http://schemas.microsoft.com/office/powerpoint/2010/main" val="3717247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4</a:t>
            </a:fld>
            <a:endParaRPr lang="de-CH"/>
          </a:p>
        </p:txBody>
      </p:sp>
      <p:sp>
        <p:nvSpPr>
          <p:cNvPr id="4" name="Titel 1"/>
          <p:cNvSpPr txBox="1">
            <a:spLocks/>
          </p:cNvSpPr>
          <p:nvPr/>
        </p:nvSpPr>
        <p:spPr>
          <a:xfrm>
            <a:off x="875438" y="1282275"/>
            <a:ext cx="10515600" cy="592038"/>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pPr algn="ctr"/>
            <a:r>
              <a:rPr lang="de-CH" dirty="0" smtClean="0"/>
              <a:t>Teil I</a:t>
            </a:r>
          </a:p>
          <a:p>
            <a:pPr algn="ctr"/>
            <a:r>
              <a:rPr lang="de-CH" dirty="0" smtClean="0"/>
              <a:t>Der Hintergrund</a:t>
            </a:r>
            <a:endParaRPr lang="de-CH"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7118" y="2432879"/>
            <a:ext cx="3118374" cy="4425121"/>
          </a:xfrm>
          <a:prstGeom prst="rect">
            <a:avLst/>
          </a:prstGeom>
        </p:spPr>
      </p:pic>
    </p:spTree>
    <p:extLst>
      <p:ext uri="{BB962C8B-B14F-4D97-AF65-F5344CB8AC3E}">
        <p14:creationId xmlns:p14="http://schemas.microsoft.com/office/powerpoint/2010/main" val="9705504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40</a:t>
            </a:fld>
            <a:endParaRPr lang="de-CH" dirty="0">
              <a:solidFill>
                <a:schemeClr val="tx1"/>
              </a:solidFill>
            </a:endParaRPr>
          </a:p>
        </p:txBody>
      </p:sp>
      <p:sp>
        <p:nvSpPr>
          <p:cNvPr id="7" name="Inhaltsplatzhalter 2"/>
          <p:cNvSpPr>
            <a:spLocks noGrp="1"/>
          </p:cNvSpPr>
          <p:nvPr>
            <p:ph idx="1"/>
          </p:nvPr>
        </p:nvSpPr>
        <p:spPr>
          <a:xfrm>
            <a:off x="895865" y="1886727"/>
            <a:ext cx="5975990" cy="4846582"/>
          </a:xfrm>
        </p:spPr>
        <p:txBody>
          <a:bodyPr>
            <a:normAutofit/>
          </a:bodyPr>
          <a:lstStyle/>
          <a:p>
            <a:pPr marL="0" indent="0">
              <a:buNone/>
            </a:pPr>
            <a:r>
              <a:rPr lang="de-CH" sz="1800" b="1" dirty="0"/>
              <a:t>Bedeutung der </a:t>
            </a:r>
            <a:r>
              <a:rPr lang="de-CH" sz="1800" b="1" dirty="0" err="1" smtClean="0"/>
              <a:t>Sentinelszintigraphie</a:t>
            </a:r>
            <a:r>
              <a:rPr lang="de-CH" sz="1800" b="1" dirty="0" smtClean="0"/>
              <a:t> (SLS)</a:t>
            </a:r>
            <a:endParaRPr lang="de-CH" sz="1400" dirty="0"/>
          </a:p>
          <a:p>
            <a:r>
              <a:rPr lang="de-CH" sz="1600" dirty="0" err="1" smtClean="0"/>
              <a:t>Sentinel</a:t>
            </a:r>
            <a:r>
              <a:rPr lang="de-CH" sz="1600" dirty="0" smtClean="0"/>
              <a:t>-Lymphknoten-Szintigraphie</a:t>
            </a:r>
          </a:p>
          <a:p>
            <a:r>
              <a:rPr lang="de-CH" sz="1600" dirty="0" smtClean="0"/>
              <a:t>Limitationen</a:t>
            </a:r>
            <a:endParaRPr lang="de-CH" sz="1600" dirty="0"/>
          </a:p>
        </p:txBody>
      </p:sp>
      <p:sp>
        <p:nvSpPr>
          <p:cNvPr id="10" name="Textfeld 9"/>
          <p:cNvSpPr txBox="1"/>
          <p:nvPr/>
        </p:nvSpPr>
        <p:spPr>
          <a:xfrm>
            <a:off x="10456185" y="6241047"/>
            <a:ext cx="1218860" cy="369332"/>
          </a:xfrm>
          <a:prstGeom prst="rect">
            <a:avLst/>
          </a:prstGeom>
          <a:noFill/>
        </p:spPr>
        <p:txBody>
          <a:bodyPr wrap="none" rtlCol="0">
            <a:spAutoFit/>
          </a:bodyPr>
          <a:lstStyle/>
          <a:p>
            <a:r>
              <a:rPr lang="de-CH" dirty="0" smtClean="0"/>
              <a:t>De </a:t>
            </a:r>
            <a:r>
              <a:rPr lang="de-CH" dirty="0" err="1" smtClean="0"/>
              <a:t>Gruyter</a:t>
            </a:r>
            <a:endParaRPr lang="de-CH" dirty="0"/>
          </a:p>
        </p:txBody>
      </p:sp>
      <p:pic>
        <p:nvPicPr>
          <p:cNvPr id="11" name="Grafik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5931" y="3287453"/>
            <a:ext cx="5121595" cy="2676377"/>
          </a:xfrm>
          <a:prstGeom prst="rect">
            <a:avLst/>
          </a:prstGeom>
        </p:spPr>
      </p:pic>
      <p:sp>
        <p:nvSpPr>
          <p:cNvPr id="13" name="Freihandform 12"/>
          <p:cNvSpPr/>
          <p:nvPr/>
        </p:nvSpPr>
        <p:spPr>
          <a:xfrm>
            <a:off x="6339051" y="4821378"/>
            <a:ext cx="717531" cy="591469"/>
          </a:xfrm>
          <a:custGeom>
            <a:avLst/>
            <a:gdLst>
              <a:gd name="connsiteX0" fmla="*/ 15567 w 717531"/>
              <a:gd name="connsiteY0" fmla="*/ 0 h 591469"/>
              <a:gd name="connsiteX1" fmla="*/ 6331 w 717531"/>
              <a:gd name="connsiteY1" fmla="*/ 221673 h 591469"/>
              <a:gd name="connsiteX2" fmla="*/ 98694 w 717531"/>
              <a:gd name="connsiteY2" fmla="*/ 452582 h 591469"/>
              <a:gd name="connsiteX3" fmla="*/ 338840 w 717531"/>
              <a:gd name="connsiteY3" fmla="*/ 581891 h 591469"/>
              <a:gd name="connsiteX4" fmla="*/ 717531 w 717531"/>
              <a:gd name="connsiteY4" fmla="*/ 581891 h 591469"/>
              <a:gd name="connsiteX5" fmla="*/ 717531 w 717531"/>
              <a:gd name="connsiteY5" fmla="*/ 581891 h 59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31" h="591469">
                <a:moveTo>
                  <a:pt x="15567" y="0"/>
                </a:moveTo>
                <a:cubicBezTo>
                  <a:pt x="4022" y="73121"/>
                  <a:pt x="-7523" y="146243"/>
                  <a:pt x="6331" y="221673"/>
                </a:cubicBezTo>
                <a:cubicBezTo>
                  <a:pt x="20185" y="297103"/>
                  <a:pt x="43276" y="392546"/>
                  <a:pt x="98694" y="452582"/>
                </a:cubicBezTo>
                <a:cubicBezTo>
                  <a:pt x="154112" y="512618"/>
                  <a:pt x="235701" y="560340"/>
                  <a:pt x="338840" y="581891"/>
                </a:cubicBezTo>
                <a:cubicBezTo>
                  <a:pt x="441980" y="603443"/>
                  <a:pt x="717531" y="581891"/>
                  <a:pt x="717531" y="581891"/>
                </a:cubicBezTo>
                <a:lnTo>
                  <a:pt x="717531" y="581891"/>
                </a:lnTo>
              </a:path>
            </a:pathLst>
          </a:custGeom>
          <a:noFill/>
          <a:ln w="3810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Freihandform 14"/>
          <p:cNvSpPr/>
          <p:nvPr/>
        </p:nvSpPr>
        <p:spPr>
          <a:xfrm rot="3739695" flipV="1">
            <a:off x="6646859" y="4512716"/>
            <a:ext cx="1266787" cy="540998"/>
          </a:xfrm>
          <a:custGeom>
            <a:avLst/>
            <a:gdLst>
              <a:gd name="connsiteX0" fmla="*/ 15567 w 717531"/>
              <a:gd name="connsiteY0" fmla="*/ 0 h 591469"/>
              <a:gd name="connsiteX1" fmla="*/ 6331 w 717531"/>
              <a:gd name="connsiteY1" fmla="*/ 221673 h 591469"/>
              <a:gd name="connsiteX2" fmla="*/ 98694 w 717531"/>
              <a:gd name="connsiteY2" fmla="*/ 452582 h 591469"/>
              <a:gd name="connsiteX3" fmla="*/ 338840 w 717531"/>
              <a:gd name="connsiteY3" fmla="*/ 581891 h 591469"/>
              <a:gd name="connsiteX4" fmla="*/ 717531 w 717531"/>
              <a:gd name="connsiteY4" fmla="*/ 581891 h 591469"/>
              <a:gd name="connsiteX5" fmla="*/ 717531 w 717531"/>
              <a:gd name="connsiteY5" fmla="*/ 581891 h 59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31" h="591469">
                <a:moveTo>
                  <a:pt x="15567" y="0"/>
                </a:moveTo>
                <a:cubicBezTo>
                  <a:pt x="4022" y="73121"/>
                  <a:pt x="-7523" y="146243"/>
                  <a:pt x="6331" y="221673"/>
                </a:cubicBezTo>
                <a:cubicBezTo>
                  <a:pt x="20185" y="297103"/>
                  <a:pt x="43276" y="392546"/>
                  <a:pt x="98694" y="452582"/>
                </a:cubicBezTo>
                <a:cubicBezTo>
                  <a:pt x="154112" y="512618"/>
                  <a:pt x="235701" y="560340"/>
                  <a:pt x="338840" y="581891"/>
                </a:cubicBezTo>
                <a:cubicBezTo>
                  <a:pt x="441980" y="603443"/>
                  <a:pt x="717531" y="581891"/>
                  <a:pt x="717531" y="581891"/>
                </a:cubicBezTo>
                <a:lnTo>
                  <a:pt x="717531" y="581891"/>
                </a:lnTo>
              </a:path>
            </a:pathLst>
          </a:custGeom>
          <a:noFill/>
          <a:ln w="3810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 name="Gerade Verbindung mit Pfeil 15"/>
          <p:cNvCxnSpPr/>
          <p:nvPr/>
        </p:nvCxnSpPr>
        <p:spPr>
          <a:xfrm flipH="1">
            <a:off x="7953458" y="4143320"/>
            <a:ext cx="1209804" cy="10221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a:off x="7431769" y="4106611"/>
            <a:ext cx="1731493" cy="11673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9221283" y="3911980"/>
            <a:ext cx="1368067" cy="369332"/>
          </a:xfrm>
          <a:prstGeom prst="rect">
            <a:avLst/>
          </a:prstGeom>
          <a:noFill/>
        </p:spPr>
        <p:txBody>
          <a:bodyPr wrap="none" rtlCol="0">
            <a:spAutoFit/>
          </a:bodyPr>
          <a:lstStyle/>
          <a:p>
            <a:r>
              <a:rPr lang="de-CH" dirty="0" smtClean="0">
                <a:solidFill>
                  <a:srgbClr val="FF0000"/>
                </a:solidFill>
              </a:rPr>
              <a:t>Mehrere SLK</a:t>
            </a:r>
            <a:endParaRPr lang="de-CH" dirty="0">
              <a:solidFill>
                <a:srgbClr val="FF0000"/>
              </a:solidFill>
            </a:endParaRPr>
          </a:p>
        </p:txBody>
      </p:sp>
      <p:cxnSp>
        <p:nvCxnSpPr>
          <p:cNvPr id="19" name="Gerade Verbindung mit Pfeil 18"/>
          <p:cNvCxnSpPr/>
          <p:nvPr/>
        </p:nvCxnSpPr>
        <p:spPr>
          <a:xfrm flipH="1">
            <a:off x="7296188" y="4106611"/>
            <a:ext cx="1850531" cy="5891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7247609" y="2483446"/>
            <a:ext cx="3798219" cy="923330"/>
          </a:xfrm>
          <a:prstGeom prst="rect">
            <a:avLst/>
          </a:prstGeom>
          <a:noFill/>
        </p:spPr>
        <p:txBody>
          <a:bodyPr wrap="none" rtlCol="0">
            <a:spAutoFit/>
          </a:bodyPr>
          <a:lstStyle/>
          <a:p>
            <a:pPr algn="ctr"/>
            <a:r>
              <a:rPr lang="de-CH" dirty="0" smtClean="0"/>
              <a:t>Wenn es mehrere Abflussbahnen gibt</a:t>
            </a:r>
          </a:p>
          <a:p>
            <a:pPr algn="ctr"/>
            <a:r>
              <a:rPr lang="de-CH" dirty="0" smtClean="0"/>
              <a:t>oder sich die Abflussbahnen aufteilen </a:t>
            </a:r>
          </a:p>
          <a:p>
            <a:pPr algn="ctr"/>
            <a:r>
              <a:rPr lang="de-CH" dirty="0" smtClean="0"/>
              <a:t>kann es mehrere </a:t>
            </a:r>
            <a:r>
              <a:rPr lang="de-CH" dirty="0" err="1" smtClean="0"/>
              <a:t>Sentinel</a:t>
            </a:r>
            <a:r>
              <a:rPr lang="de-CH" dirty="0" smtClean="0"/>
              <a:t>-LK geben</a:t>
            </a:r>
            <a:endParaRPr lang="de-CH" dirty="0"/>
          </a:p>
        </p:txBody>
      </p:sp>
    </p:spTree>
    <p:extLst>
      <p:ext uri="{BB962C8B-B14F-4D97-AF65-F5344CB8AC3E}">
        <p14:creationId xmlns:p14="http://schemas.microsoft.com/office/powerpoint/2010/main" val="56305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41</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8 – Wieviel </a:t>
            </a:r>
            <a:r>
              <a:rPr lang="de-CH" sz="1800" b="1" dirty="0" err="1" smtClean="0"/>
              <a:t>MBq</a:t>
            </a:r>
            <a:r>
              <a:rPr lang="de-CH" sz="1800" b="1" dirty="0" smtClean="0"/>
              <a:t> </a:t>
            </a:r>
            <a:r>
              <a:rPr lang="de-CH" sz="1800" b="1" dirty="0"/>
              <a:t>des Radiopharmakons wird </a:t>
            </a:r>
            <a:r>
              <a:rPr lang="de-CH" sz="1800" b="1" dirty="0" smtClean="0"/>
              <a:t>in der Regel appliziert?</a:t>
            </a:r>
          </a:p>
          <a:p>
            <a:pPr marL="342900" indent="-342900">
              <a:buFont typeface="+mj-lt"/>
              <a:buAutoNum type="alphaLcParenR"/>
            </a:pPr>
            <a:r>
              <a:rPr lang="de-CH" sz="1800" b="1" dirty="0" smtClean="0"/>
              <a:t>Mindestens 1 </a:t>
            </a:r>
            <a:r>
              <a:rPr lang="de-CH" sz="1800" b="1" dirty="0" err="1" smtClean="0"/>
              <a:t>GBq</a:t>
            </a:r>
            <a:r>
              <a:rPr lang="de-CH" sz="1800" b="1" dirty="0" smtClean="0"/>
              <a:t>, damit auch kleine Lymphknoten gut sichtbar werden.</a:t>
            </a:r>
          </a:p>
          <a:p>
            <a:pPr marL="342900" indent="-342900">
              <a:buFont typeface="+mj-lt"/>
              <a:buAutoNum type="alphaLcParenR"/>
            </a:pPr>
            <a:r>
              <a:rPr lang="de-CH" sz="1800" b="1" dirty="0" smtClean="0"/>
              <a:t>Maximal 10 </a:t>
            </a:r>
            <a:r>
              <a:rPr lang="de-CH" sz="1800" b="1" dirty="0" err="1" smtClean="0"/>
              <a:t>MBq</a:t>
            </a:r>
            <a:r>
              <a:rPr lang="de-CH" sz="1800" b="1" dirty="0" smtClean="0"/>
              <a:t>, damit das Hintergrundrauschen nicht zu stark wird.</a:t>
            </a:r>
          </a:p>
          <a:p>
            <a:pPr marL="342900" indent="-342900">
              <a:buFont typeface="+mj-lt"/>
              <a:buAutoNum type="alphaLcParenR"/>
            </a:pPr>
            <a:r>
              <a:rPr lang="de-CH" sz="1800" b="1" dirty="0" smtClean="0"/>
              <a:t>In der Regel unter 80 </a:t>
            </a:r>
            <a:r>
              <a:rPr lang="de-CH" sz="1800" b="1" dirty="0" err="1" smtClean="0"/>
              <a:t>MBq</a:t>
            </a:r>
            <a:r>
              <a:rPr lang="de-CH" sz="1800" b="1" dirty="0" smtClean="0"/>
              <a:t>.</a:t>
            </a:r>
          </a:p>
          <a:p>
            <a:pPr marL="342900" indent="-342900">
              <a:buFont typeface="+mj-lt"/>
              <a:buAutoNum type="alphaLcParenR"/>
            </a:pPr>
            <a:r>
              <a:rPr lang="de-CH" sz="1800" b="1" dirty="0" smtClean="0"/>
              <a:t>Ca. 20-80 </a:t>
            </a:r>
            <a:r>
              <a:rPr lang="de-CH" sz="1800" b="1" dirty="0" err="1" smtClean="0"/>
              <a:t>KBq</a:t>
            </a:r>
            <a:r>
              <a:rPr lang="de-CH" sz="1800" b="1" dirty="0" smtClean="0"/>
              <a:t> – mehr sollten es laut BAG nicht sein.</a:t>
            </a:r>
            <a:endParaRPr lang="de-CH" sz="1400" dirty="0"/>
          </a:p>
        </p:txBody>
      </p:sp>
    </p:spTree>
    <p:extLst>
      <p:ext uri="{BB962C8B-B14F-4D97-AF65-F5344CB8AC3E}">
        <p14:creationId xmlns:p14="http://schemas.microsoft.com/office/powerpoint/2010/main" val="6089401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42</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8 – Wieviel </a:t>
            </a:r>
            <a:r>
              <a:rPr lang="de-CH" sz="1800" b="1" dirty="0" err="1" smtClean="0"/>
              <a:t>MBq</a:t>
            </a:r>
            <a:r>
              <a:rPr lang="de-CH" sz="1800" b="1" dirty="0" smtClean="0"/>
              <a:t> </a:t>
            </a:r>
            <a:r>
              <a:rPr lang="de-CH" sz="1800" b="1" dirty="0"/>
              <a:t>des Radiopharmakons wird </a:t>
            </a:r>
            <a:r>
              <a:rPr lang="de-CH" sz="1800" b="1" dirty="0" smtClean="0"/>
              <a:t>in der Regel appliziert?</a:t>
            </a:r>
          </a:p>
          <a:p>
            <a:pPr marL="342900" indent="-342900">
              <a:buFont typeface="+mj-lt"/>
              <a:buAutoNum type="alphaLcParenR"/>
            </a:pPr>
            <a:r>
              <a:rPr lang="de-CH" sz="1800" b="1" dirty="0" smtClean="0"/>
              <a:t>Mindestens 1 </a:t>
            </a:r>
            <a:r>
              <a:rPr lang="de-CH" sz="1800" b="1" dirty="0" err="1" smtClean="0"/>
              <a:t>GBq</a:t>
            </a:r>
            <a:r>
              <a:rPr lang="de-CH" sz="1800" b="1" dirty="0" smtClean="0"/>
              <a:t>, damit auch kleine Lymphknoten gut sichtbar werden.</a:t>
            </a:r>
          </a:p>
          <a:p>
            <a:pPr marL="342900" indent="-342900">
              <a:buFont typeface="+mj-lt"/>
              <a:buAutoNum type="alphaLcParenR"/>
            </a:pPr>
            <a:r>
              <a:rPr lang="de-CH" sz="1800" b="1" dirty="0" smtClean="0"/>
              <a:t>Maximal 10 </a:t>
            </a:r>
            <a:r>
              <a:rPr lang="de-CH" sz="1800" b="1" dirty="0" err="1" smtClean="0"/>
              <a:t>MBq</a:t>
            </a:r>
            <a:r>
              <a:rPr lang="de-CH" sz="1800" b="1" dirty="0" smtClean="0"/>
              <a:t>, damit das Hintergrundrauschen nicht zu stark wird.</a:t>
            </a:r>
          </a:p>
          <a:p>
            <a:pPr marL="342900" indent="-342900">
              <a:buFont typeface="+mj-lt"/>
              <a:buAutoNum type="alphaLcParenR"/>
            </a:pPr>
            <a:r>
              <a:rPr lang="de-CH" sz="1800" b="1" dirty="0" smtClean="0"/>
              <a:t>In der Regel unter 80 </a:t>
            </a:r>
            <a:r>
              <a:rPr lang="de-CH" sz="1800" b="1" dirty="0" err="1" smtClean="0"/>
              <a:t>MBq</a:t>
            </a:r>
            <a:r>
              <a:rPr lang="de-CH" sz="1800" b="1" dirty="0" smtClean="0"/>
              <a:t>.</a:t>
            </a:r>
          </a:p>
          <a:p>
            <a:pPr marL="0" indent="0">
              <a:buNone/>
            </a:pPr>
            <a:r>
              <a:rPr lang="de-CH" sz="1800" b="1" dirty="0"/>
              <a:t>	</a:t>
            </a:r>
            <a:r>
              <a:rPr lang="de-CH" sz="1600" i="1" dirty="0" smtClean="0"/>
              <a:t>Korrekt! Siehe nächste Folie</a:t>
            </a:r>
            <a:endParaRPr lang="de-CH" sz="1600" b="1" i="1" dirty="0" smtClean="0"/>
          </a:p>
          <a:p>
            <a:pPr marL="342900" indent="-342900">
              <a:buFont typeface="+mj-lt"/>
              <a:buAutoNum type="alphaLcParenR"/>
            </a:pPr>
            <a:r>
              <a:rPr lang="de-CH" sz="1800" b="1" dirty="0" smtClean="0"/>
              <a:t>Ca. 20-80 </a:t>
            </a:r>
            <a:r>
              <a:rPr lang="de-CH" sz="1800" b="1" dirty="0" err="1" smtClean="0"/>
              <a:t>KBq</a:t>
            </a:r>
            <a:r>
              <a:rPr lang="de-CH" sz="1800" b="1" dirty="0" smtClean="0"/>
              <a:t> – mehr sollten es laut BAG nicht sein.</a:t>
            </a:r>
            <a:endParaRPr lang="de-CH" sz="1400" dirty="0"/>
          </a:p>
        </p:txBody>
      </p:sp>
    </p:spTree>
    <p:extLst>
      <p:ext uri="{BB962C8B-B14F-4D97-AF65-F5344CB8AC3E}">
        <p14:creationId xmlns:p14="http://schemas.microsoft.com/office/powerpoint/2010/main" val="38746883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43</a:t>
            </a:fld>
            <a:endParaRPr lang="de-CH" dirty="0">
              <a:solidFill>
                <a:schemeClr val="tx1"/>
              </a:solidFill>
            </a:endParaRPr>
          </a:p>
        </p:txBody>
      </p:sp>
      <p:sp>
        <p:nvSpPr>
          <p:cNvPr id="7" name="Inhaltsplatzhalter 2"/>
          <p:cNvSpPr>
            <a:spLocks noGrp="1"/>
          </p:cNvSpPr>
          <p:nvPr>
            <p:ph idx="1"/>
          </p:nvPr>
        </p:nvSpPr>
        <p:spPr>
          <a:xfrm>
            <a:off x="895865" y="1886727"/>
            <a:ext cx="5975990" cy="4846582"/>
          </a:xfrm>
        </p:spPr>
        <p:txBody>
          <a:bodyPr>
            <a:normAutofit/>
          </a:bodyPr>
          <a:lstStyle/>
          <a:p>
            <a:pPr marL="0" indent="0">
              <a:buNone/>
            </a:pPr>
            <a:r>
              <a:rPr lang="de-CH" sz="1800" b="1" dirty="0"/>
              <a:t>Bedeutung der </a:t>
            </a:r>
            <a:r>
              <a:rPr lang="de-CH" sz="1800" b="1" dirty="0" err="1" smtClean="0"/>
              <a:t>Sentinelszintigraphie</a:t>
            </a:r>
            <a:r>
              <a:rPr lang="de-CH" sz="1800" b="1" dirty="0" smtClean="0"/>
              <a:t> (SLS)</a:t>
            </a:r>
            <a:endParaRPr lang="de-CH" sz="1400" dirty="0"/>
          </a:p>
          <a:p>
            <a:r>
              <a:rPr lang="de-CH" sz="1800" dirty="0" err="1" smtClean="0"/>
              <a:t>Sentinel</a:t>
            </a:r>
            <a:r>
              <a:rPr lang="de-CH" sz="1800" dirty="0" smtClean="0"/>
              <a:t>-Lymphknoten-Darstellung – Methoden:</a:t>
            </a:r>
          </a:p>
          <a:p>
            <a:pPr marL="255904" indent="-243204">
              <a:lnSpc>
                <a:spcPct val="100000"/>
              </a:lnSpc>
              <a:spcBef>
                <a:spcPts val="950"/>
              </a:spcBef>
              <a:buFont typeface="Times New Roman"/>
              <a:buChar char="–"/>
              <a:tabLst>
                <a:tab pos="256540" algn="l"/>
              </a:tabLst>
            </a:pPr>
            <a:r>
              <a:rPr lang="de-CH" sz="1750" spc="-30" dirty="0" smtClean="0">
                <a:latin typeface="Arial"/>
                <a:cs typeface="Arial"/>
              </a:rPr>
              <a:t>M</a:t>
            </a:r>
            <a:r>
              <a:rPr lang="de-CH" sz="1750" dirty="0" smtClean="0">
                <a:latin typeface="Arial"/>
                <a:cs typeface="Arial"/>
              </a:rPr>
              <a:t>arkierung</a:t>
            </a:r>
            <a:r>
              <a:rPr lang="de-CH" sz="1750" spc="5" dirty="0" smtClean="0">
                <a:latin typeface="Arial"/>
                <a:cs typeface="Arial"/>
              </a:rPr>
              <a:t> </a:t>
            </a:r>
            <a:r>
              <a:rPr lang="de-CH" sz="1750" dirty="0">
                <a:latin typeface="Arial"/>
                <a:cs typeface="Arial"/>
              </a:rPr>
              <a:t>mit</a:t>
            </a:r>
            <a:r>
              <a:rPr lang="de-CH" sz="1750" spc="5" dirty="0">
                <a:latin typeface="Arial"/>
                <a:cs typeface="Arial"/>
              </a:rPr>
              <a:t> </a:t>
            </a:r>
            <a:r>
              <a:rPr lang="de-CH" sz="1750" dirty="0" smtClean="0">
                <a:latin typeface="Arial"/>
                <a:cs typeface="Arial"/>
              </a:rPr>
              <a:t>Tc-9</a:t>
            </a:r>
            <a:r>
              <a:rPr lang="de-CH" sz="1750" spc="20" dirty="0" smtClean="0">
                <a:latin typeface="Arial"/>
                <a:cs typeface="Arial"/>
              </a:rPr>
              <a:t>9</a:t>
            </a:r>
            <a:r>
              <a:rPr lang="de-CH" sz="1750" dirty="0" smtClean="0">
                <a:latin typeface="Arial"/>
                <a:cs typeface="Arial"/>
              </a:rPr>
              <a:t>m-Nanocoll</a:t>
            </a:r>
            <a:endParaRPr lang="de-CH" sz="1750" dirty="0">
              <a:latin typeface="Arial"/>
              <a:cs typeface="Arial"/>
            </a:endParaRPr>
          </a:p>
        </p:txBody>
      </p:sp>
      <p:sp>
        <p:nvSpPr>
          <p:cNvPr id="9" name="Textfeld 8"/>
          <p:cNvSpPr txBox="1"/>
          <p:nvPr/>
        </p:nvSpPr>
        <p:spPr>
          <a:xfrm>
            <a:off x="1139996" y="4585319"/>
            <a:ext cx="2967031" cy="646331"/>
          </a:xfrm>
          <a:prstGeom prst="rect">
            <a:avLst/>
          </a:prstGeom>
          <a:noFill/>
        </p:spPr>
        <p:txBody>
          <a:bodyPr wrap="none" rtlCol="0">
            <a:spAutoFit/>
          </a:bodyPr>
          <a:lstStyle/>
          <a:p>
            <a:r>
              <a:rPr lang="de-CH" dirty="0" smtClean="0"/>
              <a:t>BAG</a:t>
            </a:r>
          </a:p>
          <a:p>
            <a:r>
              <a:rPr lang="de-CH" dirty="0" smtClean="0"/>
              <a:t>Diagnostische Referenzwerte:</a:t>
            </a:r>
          </a:p>
        </p:txBody>
      </p:sp>
      <p:grpSp>
        <p:nvGrpSpPr>
          <p:cNvPr id="6" name="Gruppieren 5"/>
          <p:cNvGrpSpPr/>
          <p:nvPr/>
        </p:nvGrpSpPr>
        <p:grpSpPr>
          <a:xfrm>
            <a:off x="4476130" y="3347514"/>
            <a:ext cx="7102763" cy="2692823"/>
            <a:chOff x="5340049" y="3144559"/>
            <a:chExt cx="6436314" cy="2099682"/>
          </a:xfrm>
        </p:grpSpPr>
        <p:pic>
          <p:nvPicPr>
            <p:cNvPr id="3" name="Grafik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40049" y="3144559"/>
              <a:ext cx="6436314" cy="1352083"/>
            </a:xfrm>
            <a:prstGeom prst="rect">
              <a:avLst/>
            </a:prstGeom>
          </p:spPr>
        </p:pic>
        <p:pic>
          <p:nvPicPr>
            <p:cNvPr id="8" name="Grafik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40049" y="4613681"/>
              <a:ext cx="6436314" cy="630560"/>
            </a:xfrm>
            <a:prstGeom prst="rect">
              <a:avLst/>
            </a:prstGeom>
          </p:spPr>
        </p:pic>
      </p:grpSp>
    </p:spTree>
    <p:extLst>
      <p:ext uri="{BB962C8B-B14F-4D97-AF65-F5344CB8AC3E}">
        <p14:creationId xmlns:p14="http://schemas.microsoft.com/office/powerpoint/2010/main" val="33317836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44</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9 – Bei welchen Tumorerkrankungen wird die </a:t>
            </a:r>
            <a:r>
              <a:rPr lang="de-CH" sz="1800" b="1" dirty="0" err="1" smtClean="0"/>
              <a:t>Sentinelszintigraphie</a:t>
            </a:r>
            <a:r>
              <a:rPr lang="de-CH" sz="1800" b="1" dirty="0" smtClean="0"/>
              <a:t> </a:t>
            </a:r>
            <a:r>
              <a:rPr lang="de-CH" sz="1800" b="1" u="sng" dirty="0" smtClean="0"/>
              <a:t>nicht</a:t>
            </a:r>
            <a:r>
              <a:rPr lang="de-CH" sz="1800" b="1" dirty="0" smtClean="0"/>
              <a:t> eingesetzt? </a:t>
            </a:r>
          </a:p>
          <a:p>
            <a:pPr marL="342900" indent="-342900">
              <a:buFont typeface="+mj-lt"/>
              <a:buAutoNum type="alphaLcParenR"/>
            </a:pPr>
            <a:r>
              <a:rPr lang="de-CH" sz="1800" b="1" dirty="0" smtClean="0"/>
              <a:t>Mammakarzinom</a:t>
            </a:r>
          </a:p>
          <a:p>
            <a:pPr marL="342900" indent="-342900">
              <a:buFont typeface="+mj-lt"/>
              <a:buAutoNum type="alphaLcParenR"/>
            </a:pPr>
            <a:r>
              <a:rPr lang="de-CH" sz="1800" b="1" dirty="0" err="1" smtClean="0"/>
              <a:t>Bronchuskarzinom</a:t>
            </a:r>
            <a:endParaRPr lang="de-CH" sz="1800" b="1" dirty="0" smtClean="0"/>
          </a:p>
          <a:p>
            <a:pPr marL="342900" indent="-342900">
              <a:buFont typeface="+mj-lt"/>
              <a:buAutoNum type="alphaLcParenR"/>
            </a:pPr>
            <a:r>
              <a:rPr lang="de-CH" sz="1800" b="1" dirty="0" smtClean="0"/>
              <a:t>Malignes Melanom</a:t>
            </a:r>
          </a:p>
          <a:p>
            <a:pPr marL="342900" indent="-342900">
              <a:buFont typeface="+mj-lt"/>
              <a:buAutoNum type="alphaLcParenR"/>
            </a:pPr>
            <a:r>
              <a:rPr lang="de-CH" sz="1800" b="1" dirty="0" err="1" smtClean="0"/>
              <a:t>Vulvakarzinom</a:t>
            </a:r>
            <a:endParaRPr lang="de-CH" sz="1800" b="1" dirty="0"/>
          </a:p>
        </p:txBody>
      </p:sp>
    </p:spTree>
    <p:extLst>
      <p:ext uri="{BB962C8B-B14F-4D97-AF65-F5344CB8AC3E}">
        <p14:creationId xmlns:p14="http://schemas.microsoft.com/office/powerpoint/2010/main" val="24233908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45</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9 – Bei welchen Tumorerkrankungen wird die </a:t>
            </a:r>
            <a:r>
              <a:rPr lang="de-CH" sz="1800" b="1" dirty="0" err="1" smtClean="0"/>
              <a:t>Sentinelszintigraphie</a:t>
            </a:r>
            <a:r>
              <a:rPr lang="de-CH" sz="1800" b="1" dirty="0" smtClean="0"/>
              <a:t> </a:t>
            </a:r>
            <a:r>
              <a:rPr lang="de-CH" sz="1800" b="1" u="sng" dirty="0" smtClean="0"/>
              <a:t>nicht</a:t>
            </a:r>
            <a:r>
              <a:rPr lang="de-CH" sz="1800" b="1" dirty="0" smtClean="0"/>
              <a:t> eingesetzt? </a:t>
            </a:r>
          </a:p>
          <a:p>
            <a:pPr marL="342900" indent="-342900">
              <a:buFont typeface="+mj-lt"/>
              <a:buAutoNum type="alphaLcParenR"/>
            </a:pPr>
            <a:r>
              <a:rPr lang="de-CH" sz="1800" b="1" dirty="0" smtClean="0"/>
              <a:t>Mammakarzinom</a:t>
            </a:r>
          </a:p>
          <a:p>
            <a:pPr marL="457200" lvl="1" indent="0">
              <a:buNone/>
            </a:pPr>
            <a:r>
              <a:rPr lang="de-CH" sz="1600" i="1" dirty="0" smtClean="0"/>
              <a:t>Typische Indikation</a:t>
            </a:r>
          </a:p>
          <a:p>
            <a:pPr marL="342900" indent="-342900">
              <a:buFont typeface="+mj-lt"/>
              <a:buAutoNum type="alphaLcParenR"/>
            </a:pPr>
            <a:r>
              <a:rPr lang="de-CH" sz="1800" b="1" dirty="0" err="1" smtClean="0"/>
              <a:t>Bronchuskarzinom</a:t>
            </a:r>
            <a:endParaRPr lang="de-CH" sz="1800" b="1" dirty="0" smtClean="0"/>
          </a:p>
          <a:p>
            <a:pPr marL="457200" lvl="1" indent="0">
              <a:buNone/>
            </a:pPr>
            <a:r>
              <a:rPr lang="de-CH" sz="1600" i="1" dirty="0" smtClean="0"/>
              <a:t>Falsch! </a:t>
            </a:r>
          </a:p>
          <a:p>
            <a:pPr marL="342900" indent="-342900">
              <a:buFont typeface="+mj-lt"/>
              <a:buAutoNum type="alphaLcParenR"/>
            </a:pPr>
            <a:r>
              <a:rPr lang="de-CH" sz="1800" b="1" dirty="0" smtClean="0"/>
              <a:t>Malignes Melanom</a:t>
            </a:r>
          </a:p>
          <a:p>
            <a:pPr marL="457200" lvl="1" indent="0">
              <a:buNone/>
            </a:pPr>
            <a:r>
              <a:rPr lang="de-CH" sz="1600" i="1" dirty="0" smtClean="0"/>
              <a:t>Typische Indikation</a:t>
            </a:r>
            <a:endParaRPr lang="de-CH" sz="1600" i="1" dirty="0"/>
          </a:p>
          <a:p>
            <a:pPr marL="342900" indent="-342900">
              <a:buFont typeface="+mj-lt"/>
              <a:buAutoNum type="alphaLcParenR"/>
            </a:pPr>
            <a:r>
              <a:rPr lang="de-CH" sz="1800" b="1" dirty="0" err="1" smtClean="0"/>
              <a:t>Vulvakarzinom</a:t>
            </a:r>
            <a:endParaRPr lang="de-CH" sz="1800" b="1" dirty="0"/>
          </a:p>
          <a:p>
            <a:pPr marL="457200" lvl="1" indent="0">
              <a:buNone/>
            </a:pPr>
            <a:r>
              <a:rPr lang="de-CH" sz="1600" i="1" dirty="0" smtClean="0"/>
              <a:t>Typische Indikation</a:t>
            </a:r>
          </a:p>
        </p:txBody>
      </p:sp>
    </p:spTree>
    <p:extLst>
      <p:ext uri="{BB962C8B-B14F-4D97-AF65-F5344CB8AC3E}">
        <p14:creationId xmlns:p14="http://schemas.microsoft.com/office/powerpoint/2010/main" val="17670380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46</a:t>
            </a:fld>
            <a:endParaRPr lang="de-CH" dirty="0">
              <a:solidFill>
                <a:schemeClr val="tx1"/>
              </a:solidFill>
            </a:endParaRPr>
          </a:p>
        </p:txBody>
      </p:sp>
      <p:sp>
        <p:nvSpPr>
          <p:cNvPr id="7" name="Inhaltsplatzhalter 2"/>
          <p:cNvSpPr>
            <a:spLocks noGrp="1"/>
          </p:cNvSpPr>
          <p:nvPr>
            <p:ph idx="1"/>
          </p:nvPr>
        </p:nvSpPr>
        <p:spPr>
          <a:xfrm>
            <a:off x="895865" y="1886727"/>
            <a:ext cx="4202608" cy="4846582"/>
          </a:xfrm>
        </p:spPr>
        <p:txBody>
          <a:bodyPr>
            <a:normAutofit/>
          </a:bodyPr>
          <a:lstStyle/>
          <a:p>
            <a:pPr marL="0" indent="0">
              <a:buNone/>
            </a:pPr>
            <a:r>
              <a:rPr lang="de-CH" sz="1800" b="1" dirty="0"/>
              <a:t>Bedeutung der </a:t>
            </a:r>
            <a:r>
              <a:rPr lang="de-CH" sz="1800" b="1" dirty="0" err="1" smtClean="0"/>
              <a:t>Sentinelszintigraphie</a:t>
            </a:r>
            <a:r>
              <a:rPr lang="de-CH" sz="1800" b="1" dirty="0" smtClean="0"/>
              <a:t> (SLS)</a:t>
            </a:r>
            <a:endParaRPr lang="de-CH" sz="1400" dirty="0"/>
          </a:p>
          <a:p>
            <a:r>
              <a:rPr lang="de-CH" sz="1800" dirty="0" smtClean="0"/>
              <a:t>Indikationen zur </a:t>
            </a:r>
            <a:r>
              <a:rPr lang="de-CH" sz="1800" dirty="0" err="1" smtClean="0"/>
              <a:t>Sentinel</a:t>
            </a:r>
            <a:r>
              <a:rPr lang="de-CH" sz="1800" dirty="0" smtClean="0"/>
              <a:t>-Szintigraphie:</a:t>
            </a:r>
          </a:p>
          <a:p>
            <a:pPr lvl="1"/>
            <a:r>
              <a:rPr lang="de-CH" dirty="0" smtClean="0"/>
              <a:t>In der klinischen Routine:</a:t>
            </a:r>
          </a:p>
          <a:p>
            <a:pPr lvl="2"/>
            <a:r>
              <a:rPr lang="de-CH" sz="1800" dirty="0" smtClean="0"/>
              <a:t>Mammakarzinom</a:t>
            </a:r>
          </a:p>
          <a:p>
            <a:pPr lvl="2"/>
            <a:r>
              <a:rPr lang="de-CH" sz="1800" dirty="0" smtClean="0"/>
              <a:t>Malignes Melanom</a:t>
            </a:r>
          </a:p>
          <a:p>
            <a:pPr lvl="2"/>
            <a:r>
              <a:rPr lang="de-CH" sz="1800" dirty="0" smtClean="0"/>
              <a:t>Vulva-CA</a:t>
            </a:r>
          </a:p>
          <a:p>
            <a:pPr lvl="2"/>
            <a:endParaRPr lang="de-CH" sz="1800" dirty="0" smtClean="0"/>
          </a:p>
          <a:p>
            <a:pPr lvl="1"/>
            <a:r>
              <a:rPr lang="de-CH" dirty="0" smtClean="0"/>
              <a:t>Im Rahmen von Studien:</a:t>
            </a:r>
          </a:p>
          <a:p>
            <a:pPr lvl="2"/>
            <a:r>
              <a:rPr lang="de-CH" sz="1800" dirty="0" smtClean="0"/>
              <a:t>HNO-Tumore</a:t>
            </a:r>
          </a:p>
          <a:p>
            <a:pPr lvl="2"/>
            <a:r>
              <a:rPr lang="de-CH" sz="1800" dirty="0" smtClean="0"/>
              <a:t>Zervix</a:t>
            </a:r>
          </a:p>
          <a:p>
            <a:pPr lvl="2"/>
            <a:r>
              <a:rPr lang="de-CH" sz="1800" dirty="0" smtClean="0"/>
              <a:t>U.a.</a:t>
            </a:r>
          </a:p>
        </p:txBody>
      </p:sp>
    </p:spTree>
    <p:extLst>
      <p:ext uri="{BB962C8B-B14F-4D97-AF65-F5344CB8AC3E}">
        <p14:creationId xmlns:p14="http://schemas.microsoft.com/office/powerpoint/2010/main" val="13411628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47</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10 – Wann wird ein SPECT/CT bei der </a:t>
            </a:r>
            <a:r>
              <a:rPr lang="de-CH" sz="1800" b="1" dirty="0" err="1" smtClean="0"/>
              <a:t>Sentinelszintigraphie</a:t>
            </a:r>
            <a:r>
              <a:rPr lang="de-CH" sz="1800" b="1" dirty="0" smtClean="0"/>
              <a:t> eingesetzt?</a:t>
            </a:r>
          </a:p>
          <a:p>
            <a:pPr marL="342900" indent="-342900">
              <a:buFont typeface="+mj-lt"/>
              <a:buAutoNum type="alphaLcParenR"/>
            </a:pPr>
            <a:r>
              <a:rPr lang="de-CH" sz="1800" b="1" dirty="0" smtClean="0"/>
              <a:t>Wenn der Arzt nicht anwesend ist, wird stets ein zusätzliches SPECT/CT durchgeführt.</a:t>
            </a:r>
          </a:p>
          <a:p>
            <a:pPr marL="342900" indent="-342900">
              <a:buFont typeface="+mj-lt"/>
              <a:buAutoNum type="alphaLcParenR"/>
            </a:pPr>
            <a:r>
              <a:rPr lang="de-CH" sz="1800" b="1" dirty="0" smtClean="0"/>
              <a:t>Auf Wunsch des Chirurgen wird immer ein SPECT/CT durchgeführt.</a:t>
            </a:r>
          </a:p>
          <a:p>
            <a:pPr marL="342900" indent="-342900">
              <a:buFont typeface="+mj-lt"/>
              <a:buAutoNum type="alphaLcParenR"/>
            </a:pPr>
            <a:r>
              <a:rPr lang="de-CH" sz="1800" b="1" dirty="0" smtClean="0"/>
              <a:t>Bei unklaren Abflussverhältnissen auf Anweisung des Arztes, häufig zum Beispiel im Kopf/Halsbereich.</a:t>
            </a:r>
            <a:endParaRPr lang="de-CH" sz="1600" i="1" dirty="0" smtClean="0"/>
          </a:p>
          <a:p>
            <a:pPr marL="342900" indent="-342900">
              <a:buFont typeface="+mj-lt"/>
              <a:buAutoNum type="alphaLcParenR"/>
            </a:pPr>
            <a:r>
              <a:rPr lang="de-CH" sz="1800" b="1" dirty="0" smtClean="0"/>
              <a:t>Bei bereits bestehenden Lymphknotenmetastasen.</a:t>
            </a:r>
            <a:endParaRPr lang="de-CH" sz="1400" i="1" dirty="0"/>
          </a:p>
        </p:txBody>
      </p:sp>
    </p:spTree>
    <p:extLst>
      <p:ext uri="{BB962C8B-B14F-4D97-AF65-F5344CB8AC3E}">
        <p14:creationId xmlns:p14="http://schemas.microsoft.com/office/powerpoint/2010/main" val="25560080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48</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10 – Wann wird ein SPECT/CT bei der </a:t>
            </a:r>
            <a:r>
              <a:rPr lang="de-CH" sz="1800" b="1" dirty="0" err="1" smtClean="0"/>
              <a:t>Sentinelszintigraphie</a:t>
            </a:r>
            <a:r>
              <a:rPr lang="de-CH" sz="1800" b="1" dirty="0" smtClean="0"/>
              <a:t> eingesetzt?</a:t>
            </a:r>
          </a:p>
          <a:p>
            <a:pPr marL="342900" indent="-342900">
              <a:buFont typeface="+mj-lt"/>
              <a:buAutoNum type="alphaLcParenR"/>
            </a:pPr>
            <a:r>
              <a:rPr lang="de-CH" sz="1800" b="1" dirty="0" smtClean="0"/>
              <a:t>Wenn der Arzt nicht anwesend ist, wird stets ein zusätzliches SPECT/CT durchgeführt.</a:t>
            </a:r>
          </a:p>
          <a:p>
            <a:pPr marL="457200" lvl="1" indent="0">
              <a:buNone/>
            </a:pPr>
            <a:r>
              <a:rPr lang="de-CH" sz="1600" i="1" dirty="0" smtClean="0"/>
              <a:t>Falsch!</a:t>
            </a:r>
          </a:p>
          <a:p>
            <a:pPr marL="342900" indent="-342900">
              <a:buFont typeface="+mj-lt"/>
              <a:buAutoNum type="alphaLcParenR"/>
            </a:pPr>
            <a:r>
              <a:rPr lang="de-CH" sz="1800" b="1" dirty="0" smtClean="0"/>
              <a:t>Auf Wunsch des Chirurgen wird immer ein SPECT/CT durchgeführt.</a:t>
            </a:r>
          </a:p>
          <a:p>
            <a:pPr marL="457200" lvl="1" indent="0">
              <a:buNone/>
            </a:pPr>
            <a:r>
              <a:rPr lang="de-CH" sz="1600" i="1" dirty="0" smtClean="0"/>
              <a:t>Falsch! Die Indikation für ein SPECT/CT stellt der zuständige Nuklearmediziner.</a:t>
            </a:r>
          </a:p>
          <a:p>
            <a:pPr marL="342900" indent="-342900">
              <a:buFont typeface="+mj-lt"/>
              <a:buAutoNum type="alphaLcParenR"/>
            </a:pPr>
            <a:r>
              <a:rPr lang="de-CH" sz="1800" b="1" dirty="0" smtClean="0"/>
              <a:t>Bei unklaren Abflussverhältnissen auf Anweisung des Arztes, häufig zum Beispiel im Kopf/Halsbereich.</a:t>
            </a:r>
          </a:p>
          <a:p>
            <a:pPr marL="457200" lvl="1" indent="0">
              <a:buNone/>
            </a:pPr>
            <a:r>
              <a:rPr lang="de-CH" sz="1600" i="1" dirty="0" smtClean="0"/>
              <a:t>Korrekt! Wenn der Abfluss oder die anatomische Lage der Lymphknoten durch die </a:t>
            </a:r>
            <a:r>
              <a:rPr lang="de-CH" sz="1600" i="1" dirty="0" err="1" smtClean="0"/>
              <a:t>planaren</a:t>
            </a:r>
            <a:r>
              <a:rPr lang="de-CH" sz="1600" i="1" dirty="0" smtClean="0"/>
              <a:t> Aufnahmen nicht klar ist, kann ein zusätzliches SPECT/CT noch wertvolle Hinweise für den Chirurgen liefern. Die Indikation stellt der zuständige Nuklearmediziner.</a:t>
            </a:r>
          </a:p>
          <a:p>
            <a:pPr marL="342900" indent="-342900">
              <a:buFont typeface="+mj-lt"/>
              <a:buAutoNum type="alphaLcParenR"/>
            </a:pPr>
            <a:r>
              <a:rPr lang="de-CH" sz="1800" b="1" dirty="0" smtClean="0"/>
              <a:t>Bei bereits bestehenden Lymphknotenmetastasen.</a:t>
            </a:r>
            <a:endParaRPr lang="de-CH" sz="1400" i="1" dirty="0"/>
          </a:p>
          <a:p>
            <a:pPr marL="457200" lvl="1" indent="0">
              <a:buNone/>
            </a:pPr>
            <a:r>
              <a:rPr lang="de-CH" sz="1600" i="1" dirty="0" smtClean="0"/>
              <a:t>Falsch! Bei bestehenden Lymphknotenmetastasen sollte keine </a:t>
            </a:r>
            <a:r>
              <a:rPr lang="de-CH" sz="1600" i="1" dirty="0" err="1" smtClean="0"/>
              <a:t>Sentinelszintigraphie</a:t>
            </a:r>
            <a:r>
              <a:rPr lang="de-CH" sz="1600" i="1" dirty="0" smtClean="0"/>
              <a:t> durchgeführt werden.</a:t>
            </a:r>
            <a:endParaRPr lang="de-CH" sz="1600" dirty="0" smtClean="0"/>
          </a:p>
        </p:txBody>
      </p:sp>
    </p:spTree>
    <p:extLst>
      <p:ext uri="{BB962C8B-B14F-4D97-AF65-F5344CB8AC3E}">
        <p14:creationId xmlns:p14="http://schemas.microsoft.com/office/powerpoint/2010/main" val="34174229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49</a:t>
            </a:fld>
            <a:endParaRPr lang="de-CH" dirty="0">
              <a:solidFill>
                <a:schemeClr val="tx1"/>
              </a:solidFill>
            </a:endParaRPr>
          </a:p>
        </p:txBody>
      </p:sp>
      <p:pic>
        <p:nvPicPr>
          <p:cNvPr id="4" name="Grafik 3"/>
          <p:cNvPicPr>
            <a:picLocks noChangeAspect="1"/>
          </p:cNvPicPr>
          <p:nvPr/>
        </p:nvPicPr>
        <p:blipFill>
          <a:blip r:embed="rId2"/>
          <a:stretch>
            <a:fillRect/>
          </a:stretch>
        </p:blipFill>
        <p:spPr>
          <a:xfrm>
            <a:off x="2173114" y="3123537"/>
            <a:ext cx="4838442" cy="2964090"/>
          </a:xfrm>
          <a:prstGeom prst="rect">
            <a:avLst/>
          </a:prstGeom>
        </p:spPr>
      </p:pic>
      <p:sp>
        <p:nvSpPr>
          <p:cNvPr id="9" name="Inhaltsplatzhalter 2"/>
          <p:cNvSpPr>
            <a:spLocks noGrp="1"/>
          </p:cNvSpPr>
          <p:nvPr>
            <p:ph idx="1"/>
          </p:nvPr>
        </p:nvSpPr>
        <p:spPr>
          <a:xfrm>
            <a:off x="895865" y="1886727"/>
            <a:ext cx="5975990" cy="4846582"/>
          </a:xfrm>
        </p:spPr>
        <p:txBody>
          <a:bodyPr>
            <a:normAutofit/>
          </a:bodyPr>
          <a:lstStyle/>
          <a:p>
            <a:pPr marL="0" indent="0">
              <a:buNone/>
            </a:pPr>
            <a:r>
              <a:rPr lang="de-CH" sz="1800" b="1" dirty="0"/>
              <a:t>Bedeutung der </a:t>
            </a:r>
            <a:r>
              <a:rPr lang="de-CH" sz="1800" b="1" dirty="0" err="1" smtClean="0"/>
              <a:t>Sentinelszintigraphie</a:t>
            </a:r>
            <a:r>
              <a:rPr lang="de-CH" sz="1800" b="1" dirty="0" smtClean="0"/>
              <a:t> (SLS)</a:t>
            </a:r>
            <a:endParaRPr lang="de-CH" sz="1400" dirty="0"/>
          </a:p>
          <a:p>
            <a:r>
              <a:rPr lang="de-CH" sz="1600" dirty="0" err="1" smtClean="0"/>
              <a:t>Sentinel</a:t>
            </a:r>
            <a:r>
              <a:rPr lang="de-CH" sz="1600" dirty="0" smtClean="0"/>
              <a:t>-Lymphknoten-Szintigraphie</a:t>
            </a:r>
          </a:p>
          <a:p>
            <a:r>
              <a:rPr lang="de-CH" sz="1600" dirty="0" smtClean="0"/>
              <a:t>Limitationen</a:t>
            </a:r>
            <a:endParaRPr lang="de-CH" sz="1600" dirty="0"/>
          </a:p>
        </p:txBody>
      </p:sp>
      <p:sp>
        <p:nvSpPr>
          <p:cNvPr id="3" name="Textfeld 2"/>
          <p:cNvSpPr txBox="1"/>
          <p:nvPr/>
        </p:nvSpPr>
        <p:spPr>
          <a:xfrm>
            <a:off x="1884218" y="6214913"/>
            <a:ext cx="9337963" cy="584775"/>
          </a:xfrm>
          <a:prstGeom prst="rect">
            <a:avLst/>
          </a:prstGeom>
          <a:noFill/>
        </p:spPr>
        <p:txBody>
          <a:bodyPr wrap="square" rtlCol="0">
            <a:spAutoFit/>
          </a:bodyPr>
          <a:lstStyle/>
          <a:p>
            <a:pPr algn="ctr"/>
            <a:r>
              <a:rPr lang="de-CH" sz="1600" dirty="0" smtClean="0"/>
              <a:t>Insbesondere im Rumpf- und Kopf/Halsbereich kann der Lymphabfluss in verschiedene Richtungen gehen. Eine</a:t>
            </a:r>
          </a:p>
          <a:p>
            <a:pPr algn="ctr"/>
            <a:r>
              <a:rPr lang="de-CH" sz="1600" dirty="0" smtClean="0"/>
              <a:t>SPECT/CT kann hier zusätzliche Informationen bringen.</a:t>
            </a:r>
            <a:endParaRPr lang="de-CH" sz="1600" dirty="0"/>
          </a:p>
        </p:txBody>
      </p:sp>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8297" y="1609510"/>
            <a:ext cx="2938981" cy="4197232"/>
          </a:xfrm>
          <a:prstGeom prst="rect">
            <a:avLst/>
          </a:prstGeom>
        </p:spPr>
      </p:pic>
    </p:spTree>
    <p:extLst>
      <p:ext uri="{BB962C8B-B14F-4D97-AF65-F5344CB8AC3E}">
        <p14:creationId xmlns:p14="http://schemas.microsoft.com/office/powerpoint/2010/main" val="246088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a:t>
            </a:fld>
            <a:endParaRPr lang="de-CH" dirty="0">
              <a:solidFill>
                <a:schemeClr val="tx1"/>
              </a:solidFill>
            </a:endParaRPr>
          </a:p>
        </p:txBody>
      </p:sp>
      <p:sp>
        <p:nvSpPr>
          <p:cNvPr id="7" name="Inhaltsplatzhalter 2"/>
          <p:cNvSpPr>
            <a:spLocks noGrp="1"/>
          </p:cNvSpPr>
          <p:nvPr>
            <p:ph idx="1"/>
          </p:nvPr>
        </p:nvSpPr>
        <p:spPr>
          <a:xfrm>
            <a:off x="895864" y="1886727"/>
            <a:ext cx="9559700" cy="4846582"/>
          </a:xfrm>
        </p:spPr>
        <p:txBody>
          <a:bodyPr>
            <a:normAutofit/>
          </a:bodyPr>
          <a:lstStyle/>
          <a:p>
            <a:pPr marL="0" indent="0">
              <a:buNone/>
            </a:pPr>
            <a:r>
              <a:rPr lang="de-CH" sz="1800" b="1" dirty="0" smtClean="0"/>
              <a:t>1 - Was ist ein Radiopharmakon und wie funktioniert es?</a:t>
            </a:r>
          </a:p>
          <a:p>
            <a:pPr marL="342900" indent="-342900">
              <a:buFont typeface="+mj-lt"/>
              <a:buAutoNum type="alphaLcParenR"/>
            </a:pPr>
            <a:r>
              <a:rPr lang="de-CH" sz="1800" b="1" dirty="0" smtClean="0"/>
              <a:t>Ein Radiopharmakon besteht aus einem Radionuklid und einem Trägermolekül, welches die biologische Funktion bestimmt.</a:t>
            </a:r>
          </a:p>
          <a:p>
            <a:pPr marL="342900" indent="-342900">
              <a:buFont typeface="+mj-lt"/>
              <a:buAutoNum type="alphaLcParenR"/>
            </a:pPr>
            <a:r>
              <a:rPr lang="de-CH" sz="1800" b="1" dirty="0" smtClean="0"/>
              <a:t>Ein Radiopharmakon besteht aus einem radioaktiven Molekül, welches eine bestimmte biologische Funktion hat.</a:t>
            </a:r>
          </a:p>
          <a:p>
            <a:pPr marL="342900" indent="-342900">
              <a:buFont typeface="+mj-lt"/>
              <a:buAutoNum type="alphaLcParenR"/>
            </a:pPr>
            <a:r>
              <a:rPr lang="de-CH" sz="1800" b="1" dirty="0" smtClean="0"/>
              <a:t>Ein Radiopharmakon besteht aus einem biologischen Nuklid, welches an einen radioaktiven Tracer gekoppelt ist.</a:t>
            </a:r>
          </a:p>
          <a:p>
            <a:pPr marL="342900" indent="-342900">
              <a:buFont typeface="+mj-lt"/>
              <a:buAutoNum type="alphaLcParenR"/>
            </a:pPr>
            <a:r>
              <a:rPr lang="de-CH" sz="1800" b="1" dirty="0" smtClean="0"/>
              <a:t>Ein Radiopharmakon ist immer ein Radionuklid, welches eine bestimmte biologische Funktion hat.</a:t>
            </a:r>
          </a:p>
        </p:txBody>
      </p:sp>
    </p:spTree>
    <p:extLst>
      <p:ext uri="{BB962C8B-B14F-4D97-AF65-F5344CB8AC3E}">
        <p14:creationId xmlns:p14="http://schemas.microsoft.com/office/powerpoint/2010/main" val="15679661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50</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11 – Was kann man tun, wenn das Radiopharmakon nicht abfliesst?</a:t>
            </a:r>
          </a:p>
          <a:p>
            <a:pPr marL="342900" indent="-342900">
              <a:buFont typeface="+mj-lt"/>
              <a:buAutoNum type="alphaLcParenR"/>
            </a:pPr>
            <a:r>
              <a:rPr lang="de-CH" sz="1800" b="1" dirty="0" smtClean="0"/>
              <a:t>Es muss leider ein neuer Termin für eine Zweituntersuchung vereinbart werden.</a:t>
            </a:r>
          </a:p>
          <a:p>
            <a:pPr marL="342900" indent="-342900">
              <a:buFont typeface="+mj-lt"/>
              <a:buAutoNum type="alphaLcParenR"/>
            </a:pPr>
            <a:r>
              <a:rPr lang="de-CH" sz="1800" b="1" dirty="0" smtClean="0"/>
              <a:t>Nichts! Es müssen bereits Lymphknotenmetastasen vorliegen. </a:t>
            </a:r>
          </a:p>
          <a:p>
            <a:pPr marL="342900" indent="-342900">
              <a:buFont typeface="+mj-lt"/>
              <a:buAutoNum type="alphaLcParenR"/>
            </a:pPr>
            <a:r>
              <a:rPr lang="de-CH" sz="1800" b="1" dirty="0" smtClean="0"/>
              <a:t>Durchführung eines SPECT/CT um kleinste Lymphknoten doch noch sichtbar zu machen.</a:t>
            </a:r>
          </a:p>
          <a:p>
            <a:pPr marL="342900" indent="-342900">
              <a:buFont typeface="+mj-lt"/>
              <a:buAutoNum type="alphaLcParenR"/>
            </a:pPr>
            <a:r>
              <a:rPr lang="de-CH" sz="1800" b="1" dirty="0" smtClean="0"/>
              <a:t>Der Abfluss kann durch Massage</a:t>
            </a:r>
            <a:r>
              <a:rPr lang="de-CH" sz="1800" b="1" dirty="0"/>
              <a:t> </a:t>
            </a:r>
            <a:r>
              <a:rPr lang="de-CH" sz="1800" b="1" dirty="0" smtClean="0"/>
              <a:t>oder Wärmeanwendung induziert werden.</a:t>
            </a:r>
          </a:p>
        </p:txBody>
      </p:sp>
    </p:spTree>
    <p:extLst>
      <p:ext uri="{BB962C8B-B14F-4D97-AF65-F5344CB8AC3E}">
        <p14:creationId xmlns:p14="http://schemas.microsoft.com/office/powerpoint/2010/main" val="5051937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51</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11 – Was kann man tun, wenn das Radiopharmakon nicht abfliesst?</a:t>
            </a:r>
          </a:p>
          <a:p>
            <a:pPr marL="342900" indent="-342900">
              <a:buFont typeface="+mj-lt"/>
              <a:buAutoNum type="alphaLcParenR"/>
            </a:pPr>
            <a:r>
              <a:rPr lang="de-CH" sz="1800" b="1" dirty="0" smtClean="0"/>
              <a:t>Es muss leider ein neuer Termin für eine Zweituntersuchung vereinbart werden.</a:t>
            </a:r>
          </a:p>
          <a:p>
            <a:pPr marL="457200" lvl="1" indent="0">
              <a:buNone/>
            </a:pPr>
            <a:r>
              <a:rPr lang="de-CH" sz="1600" i="1" dirty="0" smtClean="0"/>
              <a:t>Falsch! S.u.</a:t>
            </a:r>
          </a:p>
          <a:p>
            <a:pPr marL="342900" indent="-342900">
              <a:buFont typeface="+mj-lt"/>
              <a:buAutoNum type="alphaLcParenR"/>
            </a:pPr>
            <a:r>
              <a:rPr lang="de-CH" sz="1800" b="1" dirty="0" smtClean="0"/>
              <a:t>Nichts! Es müssen bereits Lymphknotenmetastasen vorliegen. </a:t>
            </a:r>
          </a:p>
          <a:p>
            <a:pPr marL="457200" lvl="1" indent="0">
              <a:buNone/>
            </a:pPr>
            <a:r>
              <a:rPr lang="de-CH" sz="1600" i="1" dirty="0" smtClean="0"/>
              <a:t>Falsch! Siehe d). Metastasen können den Abfluss in eine andere Richtung lenken oder stark minimieren. Dies ist allerdings selten.</a:t>
            </a:r>
          </a:p>
          <a:p>
            <a:pPr marL="342900" indent="-342900">
              <a:buFont typeface="+mj-lt"/>
              <a:buAutoNum type="alphaLcParenR"/>
            </a:pPr>
            <a:r>
              <a:rPr lang="de-CH" sz="1800" b="1" dirty="0" smtClean="0"/>
              <a:t>Durchführung eines SPECT/CT um kleinste Lymphknoten doch noch sichtbar zu machen.</a:t>
            </a:r>
          </a:p>
          <a:p>
            <a:pPr marL="457200" lvl="1" indent="0">
              <a:buNone/>
            </a:pPr>
            <a:r>
              <a:rPr lang="de-CH" sz="1600" i="1" dirty="0" smtClean="0"/>
              <a:t>Falsch! Ein SPECT/CT bringt in diesem Fall nichts, da ja nichts abfliesst.</a:t>
            </a:r>
          </a:p>
          <a:p>
            <a:pPr marL="342900" indent="-342900">
              <a:buFont typeface="+mj-lt"/>
              <a:buAutoNum type="alphaLcParenR"/>
            </a:pPr>
            <a:r>
              <a:rPr lang="de-CH" sz="1800" b="1" dirty="0" smtClean="0"/>
              <a:t>Der Abfluss kann durch Massage</a:t>
            </a:r>
            <a:r>
              <a:rPr lang="de-CH" sz="1800" b="1" dirty="0"/>
              <a:t> </a:t>
            </a:r>
            <a:r>
              <a:rPr lang="de-CH" sz="1800" b="1" dirty="0" smtClean="0"/>
              <a:t>oder Wärmeanwendung induziert werden.</a:t>
            </a:r>
          </a:p>
          <a:p>
            <a:pPr marL="457200" lvl="1" indent="0">
              <a:buNone/>
            </a:pPr>
            <a:r>
              <a:rPr lang="de-CH" sz="1600" i="1" dirty="0" smtClean="0"/>
              <a:t>Korrekt! Durch physikalische Massnahmen kann der Lymphstrom gesteigert und damit der Abtransport des Radiopharmakons induziert werden. Auch eine Nachinjektion auf Anordnung des behandelnden Nuklearmediziners </a:t>
            </a:r>
            <a:r>
              <a:rPr lang="de-CH" sz="1600" i="1" dirty="0"/>
              <a:t>wäre möglich</a:t>
            </a:r>
            <a:r>
              <a:rPr lang="de-CH" sz="1600" i="1" dirty="0" smtClean="0"/>
              <a:t>.</a:t>
            </a:r>
            <a:endParaRPr lang="de-CH" sz="1600" i="1" dirty="0"/>
          </a:p>
        </p:txBody>
      </p:sp>
    </p:spTree>
    <p:extLst>
      <p:ext uri="{BB962C8B-B14F-4D97-AF65-F5344CB8AC3E}">
        <p14:creationId xmlns:p14="http://schemas.microsoft.com/office/powerpoint/2010/main" val="2242513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52</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11 – Was kann man tun, wenn das Radiopharmakon nicht abfliesst?</a:t>
            </a:r>
          </a:p>
          <a:p>
            <a:pPr marL="342900" indent="-342900">
              <a:buFont typeface="+mj-lt"/>
              <a:buAutoNum type="alphaLcParenR"/>
            </a:pPr>
            <a:r>
              <a:rPr lang="de-CH" sz="1800" b="1" dirty="0" smtClean="0"/>
              <a:t>Es muss leider ein neuer Termin für eine Zweituntersuchung vereinbart werden.</a:t>
            </a:r>
          </a:p>
          <a:p>
            <a:pPr marL="457200" lvl="1" indent="0">
              <a:buNone/>
            </a:pPr>
            <a:r>
              <a:rPr lang="de-CH" sz="1600" i="1" dirty="0" smtClean="0"/>
              <a:t>Falsch! S.u.</a:t>
            </a:r>
          </a:p>
          <a:p>
            <a:pPr marL="342900" indent="-342900">
              <a:buFont typeface="+mj-lt"/>
              <a:buAutoNum type="alphaLcParenR"/>
            </a:pPr>
            <a:r>
              <a:rPr lang="de-CH" sz="1800" b="1" dirty="0" smtClean="0"/>
              <a:t>Nichts! Es müssen bereits Lymphknotenmetastasen vorliegen. </a:t>
            </a:r>
          </a:p>
          <a:p>
            <a:pPr marL="457200" lvl="1" indent="0">
              <a:buNone/>
            </a:pPr>
            <a:r>
              <a:rPr lang="de-CH" sz="1600" i="1" dirty="0" smtClean="0"/>
              <a:t>Falsch! Siehe d). Metastasen können den Abfluss in eine andere Richtung lenken oder stark minimieren. Dies ist allerdings selten.</a:t>
            </a:r>
          </a:p>
          <a:p>
            <a:pPr marL="342900" indent="-342900">
              <a:buFont typeface="+mj-lt"/>
              <a:buAutoNum type="alphaLcParenR"/>
            </a:pPr>
            <a:r>
              <a:rPr lang="de-CH" sz="1800" b="1" dirty="0" smtClean="0"/>
              <a:t>Durchführung eines SPECT/CT um kleinste Lymphknoten doch noch sichtbar zu machen.</a:t>
            </a:r>
          </a:p>
          <a:p>
            <a:pPr marL="457200" lvl="1" indent="0">
              <a:buNone/>
            </a:pPr>
            <a:r>
              <a:rPr lang="de-CH" sz="1600" i="1" dirty="0" smtClean="0"/>
              <a:t>Falsch! Ein SPECT/CT bringt in diesem Fall nichts, da ja nichts abfliesst.</a:t>
            </a:r>
          </a:p>
          <a:p>
            <a:pPr marL="342900" indent="-342900">
              <a:buFont typeface="+mj-lt"/>
              <a:buAutoNum type="alphaLcParenR"/>
            </a:pPr>
            <a:r>
              <a:rPr lang="de-CH" sz="1800" b="1" dirty="0" smtClean="0"/>
              <a:t>Der Abfluss kann durch Massage</a:t>
            </a:r>
            <a:r>
              <a:rPr lang="de-CH" sz="1800" b="1" dirty="0"/>
              <a:t> </a:t>
            </a:r>
            <a:r>
              <a:rPr lang="de-CH" sz="1800" b="1" dirty="0" smtClean="0"/>
              <a:t>oder Wärmeanwendung induziert werden.</a:t>
            </a:r>
          </a:p>
          <a:p>
            <a:pPr marL="457200" lvl="1" indent="0">
              <a:buNone/>
            </a:pPr>
            <a:r>
              <a:rPr lang="de-CH" sz="1600" i="1" dirty="0" smtClean="0"/>
              <a:t>Korrekt! Durch physikalische Massnahmen kann der Lymphstrom gesteigert und damit der Abtransport des Radiopharmakons induziert werden. Auch eine Nachinjektion auf Anordnung des behandelnden Nuklearmediziners </a:t>
            </a:r>
            <a:r>
              <a:rPr lang="de-CH" sz="1600" i="1" dirty="0"/>
              <a:t>wäre möglich</a:t>
            </a:r>
            <a:r>
              <a:rPr lang="de-CH" sz="1600" i="1" dirty="0" smtClean="0"/>
              <a:t>.</a:t>
            </a:r>
            <a:endParaRPr lang="de-CH" sz="1600" i="1" dirty="0"/>
          </a:p>
        </p:txBody>
      </p:sp>
      <p:pic>
        <p:nvPicPr>
          <p:cNvPr id="6" name="Grafik 5"/>
          <p:cNvPicPr>
            <a:picLocks noChangeAspect="1"/>
          </p:cNvPicPr>
          <p:nvPr/>
        </p:nvPicPr>
        <p:blipFill rotWithShape="1">
          <a:blip r:embed="rId2"/>
          <a:srcRect l="39118"/>
          <a:stretch/>
        </p:blipFill>
        <p:spPr>
          <a:xfrm>
            <a:off x="3276599" y="877058"/>
            <a:ext cx="4914901" cy="5403092"/>
          </a:xfrm>
          <a:prstGeom prst="rect">
            <a:avLst/>
          </a:prstGeom>
        </p:spPr>
      </p:pic>
    </p:spTree>
    <p:extLst>
      <p:ext uri="{BB962C8B-B14F-4D97-AF65-F5344CB8AC3E}">
        <p14:creationId xmlns:p14="http://schemas.microsoft.com/office/powerpoint/2010/main" val="37376160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53</a:t>
            </a:fld>
            <a:endParaRPr lang="de-CH"/>
          </a:p>
        </p:txBody>
      </p:sp>
      <p:sp>
        <p:nvSpPr>
          <p:cNvPr id="4" name="Titel 1"/>
          <p:cNvSpPr txBox="1">
            <a:spLocks/>
          </p:cNvSpPr>
          <p:nvPr/>
        </p:nvSpPr>
        <p:spPr>
          <a:xfrm>
            <a:off x="875438" y="1282275"/>
            <a:ext cx="10515600" cy="592038"/>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pPr algn="ctr"/>
            <a:r>
              <a:rPr lang="de-CH" dirty="0" smtClean="0"/>
              <a:t>Teil II</a:t>
            </a:r>
          </a:p>
          <a:p>
            <a:pPr algn="ctr"/>
            <a:r>
              <a:rPr lang="de-CH" dirty="0" smtClean="0"/>
              <a:t>Fälle</a:t>
            </a:r>
            <a:endParaRPr lang="de-CH"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7118" y="2432879"/>
            <a:ext cx="3118374" cy="4425121"/>
          </a:xfrm>
          <a:prstGeom prst="rect">
            <a:avLst/>
          </a:prstGeom>
        </p:spPr>
      </p:pic>
    </p:spTree>
    <p:extLst>
      <p:ext uri="{BB962C8B-B14F-4D97-AF65-F5344CB8AC3E}">
        <p14:creationId xmlns:p14="http://schemas.microsoft.com/office/powerpoint/2010/main" val="28690579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54</a:t>
            </a:fld>
            <a:endParaRPr lang="de-CH" dirty="0">
              <a:solidFill>
                <a:schemeClr val="tx1"/>
              </a:solidFill>
            </a:endParaRP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547" y="817316"/>
            <a:ext cx="9652906" cy="55117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feld 7"/>
          <p:cNvSpPr txBox="1"/>
          <p:nvPr/>
        </p:nvSpPr>
        <p:spPr>
          <a:xfrm>
            <a:off x="1195841" y="1586461"/>
            <a:ext cx="538930" cy="369332"/>
          </a:xfrm>
          <a:prstGeom prst="rect">
            <a:avLst/>
          </a:prstGeom>
          <a:solidFill>
            <a:schemeClr val="bg1"/>
          </a:solidFill>
          <a:ln>
            <a:solidFill>
              <a:schemeClr val="bg2">
                <a:lumMod val="25000"/>
              </a:schemeClr>
            </a:solidFill>
          </a:ln>
        </p:spPr>
        <p:txBody>
          <a:bodyPr wrap="none" rtlCol="0">
            <a:spAutoFit/>
          </a:bodyPr>
          <a:lstStyle/>
          <a:p>
            <a:pPr algn="ctr"/>
            <a:r>
              <a:rPr lang="de-CH" dirty="0" smtClean="0"/>
              <a:t>5 m</a:t>
            </a:r>
            <a:endParaRPr lang="de-CH" dirty="0"/>
          </a:p>
        </p:txBody>
      </p:sp>
      <p:sp>
        <p:nvSpPr>
          <p:cNvPr id="9" name="Textfeld 8"/>
          <p:cNvSpPr txBox="1"/>
          <p:nvPr/>
        </p:nvSpPr>
        <p:spPr>
          <a:xfrm>
            <a:off x="1189015" y="3425458"/>
            <a:ext cx="476412" cy="369332"/>
          </a:xfrm>
          <a:prstGeom prst="rect">
            <a:avLst/>
          </a:prstGeom>
          <a:solidFill>
            <a:schemeClr val="bg1"/>
          </a:solidFill>
          <a:ln>
            <a:solidFill>
              <a:schemeClr val="bg2">
                <a:lumMod val="25000"/>
              </a:schemeClr>
            </a:solidFill>
          </a:ln>
        </p:spPr>
        <p:txBody>
          <a:bodyPr wrap="none" rtlCol="0">
            <a:spAutoFit/>
          </a:bodyPr>
          <a:lstStyle/>
          <a:p>
            <a:pPr algn="ctr"/>
            <a:r>
              <a:rPr lang="de-CH" dirty="0" smtClean="0"/>
              <a:t>1 h</a:t>
            </a:r>
            <a:endParaRPr lang="de-CH" dirty="0"/>
          </a:p>
        </p:txBody>
      </p:sp>
      <p:sp>
        <p:nvSpPr>
          <p:cNvPr id="10" name="Textfeld 9"/>
          <p:cNvSpPr txBox="1"/>
          <p:nvPr/>
        </p:nvSpPr>
        <p:spPr>
          <a:xfrm>
            <a:off x="1195841" y="5264455"/>
            <a:ext cx="476412" cy="369332"/>
          </a:xfrm>
          <a:prstGeom prst="rect">
            <a:avLst/>
          </a:prstGeom>
          <a:solidFill>
            <a:schemeClr val="bg1"/>
          </a:solidFill>
          <a:ln>
            <a:solidFill>
              <a:schemeClr val="bg2">
                <a:lumMod val="25000"/>
              </a:schemeClr>
            </a:solidFill>
          </a:ln>
        </p:spPr>
        <p:txBody>
          <a:bodyPr wrap="none" rtlCol="0">
            <a:spAutoFit/>
          </a:bodyPr>
          <a:lstStyle/>
          <a:p>
            <a:pPr algn="ctr"/>
            <a:r>
              <a:rPr lang="de-CH" dirty="0" smtClean="0"/>
              <a:t>2 h</a:t>
            </a:r>
            <a:endParaRPr lang="de-CH" dirty="0"/>
          </a:p>
        </p:txBody>
      </p:sp>
      <p:sp>
        <p:nvSpPr>
          <p:cNvPr id="11" name="Titel 10"/>
          <p:cNvSpPr>
            <a:spLocks noGrp="1"/>
          </p:cNvSpPr>
          <p:nvPr>
            <p:ph type="title"/>
          </p:nvPr>
        </p:nvSpPr>
        <p:spPr>
          <a:xfrm>
            <a:off x="673287" y="135832"/>
            <a:ext cx="10515600" cy="554434"/>
          </a:xfrm>
        </p:spPr>
        <p:txBody>
          <a:bodyPr/>
          <a:lstStyle/>
          <a:p>
            <a:r>
              <a:rPr lang="de-CH" dirty="0" smtClean="0"/>
              <a:t>Fall 1</a:t>
            </a:r>
            <a:endParaRPr lang="de-CH" dirty="0"/>
          </a:p>
        </p:txBody>
      </p:sp>
    </p:spTree>
    <p:extLst>
      <p:ext uri="{BB962C8B-B14F-4D97-AF65-F5344CB8AC3E}">
        <p14:creationId xmlns:p14="http://schemas.microsoft.com/office/powerpoint/2010/main" val="13378870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55</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12 – Welche Aussage zu Fall 1 trifft nicht zu</a:t>
            </a:r>
          </a:p>
          <a:p>
            <a:pPr marL="342900" indent="-342900">
              <a:buFont typeface="+mj-lt"/>
              <a:buAutoNum type="alphaLcParenR"/>
            </a:pPr>
            <a:r>
              <a:rPr lang="de-CH" sz="1800" b="1" dirty="0" smtClean="0"/>
              <a:t>Es handelt sich um eine Untersuchung bei Mammakarzinom.</a:t>
            </a:r>
          </a:p>
          <a:p>
            <a:pPr marL="342900" indent="-342900">
              <a:buFont typeface="+mj-lt"/>
              <a:buAutoNum type="alphaLcParenR"/>
            </a:pPr>
            <a:r>
              <a:rPr lang="de-CH" sz="1800" b="1" dirty="0" smtClean="0"/>
              <a:t>Es wurden mehrere Phasen abgebildet: 5 min., 1 Stunde, 2 Stunden – dies ermöglicht eine exakte Darstellung der Abflussverhältnisse und Zuordnung der anreichernden Lymphknoten.</a:t>
            </a:r>
            <a:endParaRPr lang="de-CH" sz="1600" b="1" dirty="0" smtClean="0"/>
          </a:p>
          <a:p>
            <a:pPr marL="342900" indent="-342900">
              <a:buFont typeface="+mj-lt"/>
              <a:buAutoNum type="alphaLcParenR"/>
            </a:pPr>
            <a:r>
              <a:rPr lang="de-CH" sz="1800" b="1" dirty="0" smtClean="0"/>
              <a:t>Eine Phase – nach 1 Stunde – hätte auch gereicht. </a:t>
            </a:r>
          </a:p>
          <a:p>
            <a:pPr marL="342900" indent="-342900">
              <a:buFont typeface="+mj-lt"/>
              <a:buAutoNum type="alphaLcParenR"/>
            </a:pPr>
            <a:r>
              <a:rPr lang="de-CH" sz="1800" b="1" dirty="0" smtClean="0"/>
              <a:t>Der Abfluss kann nicht gut beurteilt werden – ein SPECT/CT ist notwendig. </a:t>
            </a:r>
            <a:endParaRPr lang="de-CH" sz="1600" i="1" dirty="0"/>
          </a:p>
        </p:txBody>
      </p:sp>
    </p:spTree>
    <p:extLst>
      <p:ext uri="{BB962C8B-B14F-4D97-AF65-F5344CB8AC3E}">
        <p14:creationId xmlns:p14="http://schemas.microsoft.com/office/powerpoint/2010/main" val="14474655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56</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lnSpcReduction="10000"/>
          </a:bodyPr>
          <a:lstStyle/>
          <a:p>
            <a:pPr marL="0" indent="0">
              <a:buNone/>
            </a:pPr>
            <a:r>
              <a:rPr lang="de-CH" sz="1800" b="1" dirty="0" smtClean="0"/>
              <a:t>12 – Welche Aussage zu Fall 1 trifft nicht zu</a:t>
            </a:r>
          </a:p>
          <a:p>
            <a:pPr marL="342900" indent="-342900">
              <a:buFont typeface="+mj-lt"/>
              <a:buAutoNum type="alphaLcParenR"/>
            </a:pPr>
            <a:r>
              <a:rPr lang="de-CH" sz="1800" b="1" dirty="0" smtClean="0"/>
              <a:t>Es handelt sich um eine Untersuchung bei Mammakarzinom.</a:t>
            </a:r>
          </a:p>
          <a:p>
            <a:pPr marL="457200" lvl="1" indent="0">
              <a:buNone/>
            </a:pPr>
            <a:r>
              <a:rPr lang="de-CH" sz="1600" i="1" dirty="0" smtClean="0"/>
              <a:t>Korrekt! Man erkennt auf dieser älteren Aufnahme vier Injektionen um die </a:t>
            </a:r>
            <a:r>
              <a:rPr lang="de-CH" sz="1600" i="1" dirty="0" err="1" smtClean="0"/>
              <a:t>Mamille</a:t>
            </a:r>
            <a:r>
              <a:rPr lang="de-CH" sz="1600" i="1" dirty="0" smtClean="0"/>
              <a:t>. Heutzutage reichen zwei </a:t>
            </a:r>
            <a:r>
              <a:rPr lang="de-CH" sz="1600" i="1" dirty="0" err="1" smtClean="0"/>
              <a:t>perimamilläre</a:t>
            </a:r>
            <a:r>
              <a:rPr lang="de-CH" sz="1600" i="1" dirty="0" smtClean="0"/>
              <a:t> Injektionen in der Regel aus. </a:t>
            </a:r>
          </a:p>
          <a:p>
            <a:pPr marL="342900" indent="-342900">
              <a:buFont typeface="+mj-lt"/>
              <a:buAutoNum type="alphaLcParenR"/>
            </a:pPr>
            <a:r>
              <a:rPr lang="de-CH" sz="1800" b="1" dirty="0" smtClean="0"/>
              <a:t>Es wurden mehrere Phasen abgebildet: 5 min., 1 Stunde, 2 Stunden – dies ermöglicht eine exakte Darstellung der Abflussverhältnisse und Zuordnung der anreichernden Lymphknoten.</a:t>
            </a:r>
          </a:p>
          <a:p>
            <a:pPr marL="457200" lvl="1" indent="0">
              <a:buNone/>
            </a:pPr>
            <a:r>
              <a:rPr lang="de-CH" sz="1600" i="1" dirty="0" smtClean="0"/>
              <a:t>Korrekt! Bei dieser älteren Aufnahme wurde sehr aufwendig untersucht, mit 3 Phasen. Dafür erlaubt diese Untersuchung eine exakte Zuordnung der Befunde: Abflussbahn mit mehreren Speicherherden (</a:t>
            </a:r>
            <a:r>
              <a:rPr lang="de-CH" sz="1600" i="1" dirty="0" err="1" smtClean="0"/>
              <a:t>Sentinel</a:t>
            </a:r>
            <a:r>
              <a:rPr lang="de-CH" sz="1600" i="1" dirty="0" smtClean="0"/>
              <a:t>-Gruppe) nach 5 min. seitlich; Nachweis einer weiteren Abflussbahn nach 1 h und eines weiteren SLK; Keine weiteren Abflussbahnen nach 2 Stunden. Aktuell wird in der Regel nur eine Phase </a:t>
            </a:r>
            <a:r>
              <a:rPr lang="de-CH" sz="1600" i="1" dirty="0" err="1" smtClean="0"/>
              <a:t>abgildet</a:t>
            </a:r>
            <a:r>
              <a:rPr lang="de-CH" sz="1600" i="1" dirty="0" smtClean="0"/>
              <a:t> (1h)</a:t>
            </a:r>
            <a:endParaRPr lang="de-CH" sz="1600" b="1" dirty="0" smtClean="0"/>
          </a:p>
          <a:p>
            <a:pPr marL="457200" lvl="1" indent="0">
              <a:buNone/>
            </a:pPr>
            <a:endParaRPr lang="de-CH" sz="1600" b="1" dirty="0" smtClean="0"/>
          </a:p>
          <a:p>
            <a:pPr marL="457200" lvl="1" indent="0">
              <a:buNone/>
            </a:pPr>
            <a:endParaRPr lang="de-CH" sz="1600" b="1" dirty="0"/>
          </a:p>
          <a:p>
            <a:pPr marL="457200" lvl="1" indent="0">
              <a:buNone/>
            </a:pPr>
            <a:endParaRPr lang="de-CH" sz="1600" b="1" dirty="0" smtClean="0"/>
          </a:p>
          <a:p>
            <a:pPr marL="457200" lvl="1" indent="0">
              <a:buNone/>
            </a:pPr>
            <a:endParaRPr lang="de-CH" sz="1600" b="1" dirty="0" smtClean="0"/>
          </a:p>
          <a:p>
            <a:pPr marL="457200" lvl="1" indent="0">
              <a:buNone/>
            </a:pPr>
            <a:endParaRPr lang="de-CH" sz="1600" b="1" dirty="0"/>
          </a:p>
          <a:p>
            <a:pPr marL="457200" lvl="1" indent="0">
              <a:buNone/>
            </a:pPr>
            <a:endParaRPr lang="de-CH" sz="1600" b="1" dirty="0" smtClean="0"/>
          </a:p>
          <a:p>
            <a:pPr marL="342900" indent="-342900">
              <a:buFont typeface="+mj-lt"/>
              <a:buAutoNum type="alphaLcParenR"/>
            </a:pPr>
            <a:r>
              <a:rPr lang="de-CH" sz="1800" b="1" dirty="0" smtClean="0"/>
              <a:t>Eine Phase – nach 1 Stunde – hätte auch gereicht. </a:t>
            </a:r>
            <a:r>
              <a:rPr lang="de-CH" sz="1600" i="1" dirty="0" smtClean="0"/>
              <a:t>Korrekt! s.o.</a:t>
            </a:r>
          </a:p>
          <a:p>
            <a:pPr marL="342900" indent="-342900">
              <a:buFont typeface="+mj-lt"/>
              <a:buAutoNum type="alphaLcParenR"/>
            </a:pPr>
            <a:r>
              <a:rPr lang="de-CH" sz="1800" b="1" dirty="0" smtClean="0"/>
              <a:t>Der Abfluss kann nicht gut beurteilt werden – ein SPECT/CT ist notwendig. </a:t>
            </a:r>
            <a:r>
              <a:rPr lang="de-CH" sz="1600" i="1" dirty="0" smtClean="0"/>
              <a:t>Falsch!</a:t>
            </a:r>
            <a:endParaRPr lang="de-CH" sz="1600" i="1" dirty="0"/>
          </a:p>
        </p:txBody>
      </p:sp>
      <p:pic>
        <p:nvPicPr>
          <p:cNvPr id="3" name="Grafik 2"/>
          <p:cNvPicPr>
            <a:picLocks noChangeAspect="1"/>
          </p:cNvPicPr>
          <p:nvPr/>
        </p:nvPicPr>
        <p:blipFill rotWithShape="1">
          <a:blip r:embed="rId2"/>
          <a:srcRect t="7971"/>
          <a:stretch/>
        </p:blipFill>
        <p:spPr>
          <a:xfrm>
            <a:off x="2074438" y="4409085"/>
            <a:ext cx="2194021" cy="1506339"/>
          </a:xfrm>
          <a:prstGeom prst="rect">
            <a:avLst/>
          </a:prstGeom>
        </p:spPr>
      </p:pic>
      <p:pic>
        <p:nvPicPr>
          <p:cNvPr id="6" name="Grafik 5"/>
          <p:cNvPicPr>
            <a:picLocks noChangeAspect="1"/>
          </p:cNvPicPr>
          <p:nvPr/>
        </p:nvPicPr>
        <p:blipFill rotWithShape="1">
          <a:blip r:embed="rId3"/>
          <a:srcRect t="8616"/>
          <a:stretch/>
        </p:blipFill>
        <p:spPr>
          <a:xfrm>
            <a:off x="5357357" y="4409085"/>
            <a:ext cx="2146534" cy="1502187"/>
          </a:xfrm>
          <a:prstGeom prst="rect">
            <a:avLst/>
          </a:prstGeom>
        </p:spPr>
      </p:pic>
      <p:pic>
        <p:nvPicPr>
          <p:cNvPr id="4" name="Grafik 3"/>
          <p:cNvPicPr>
            <a:picLocks noChangeAspect="1"/>
          </p:cNvPicPr>
          <p:nvPr/>
        </p:nvPicPr>
        <p:blipFill>
          <a:blip r:embed="rId4"/>
          <a:stretch>
            <a:fillRect/>
          </a:stretch>
        </p:blipFill>
        <p:spPr>
          <a:xfrm>
            <a:off x="8575380" y="4409086"/>
            <a:ext cx="2240402" cy="1502186"/>
          </a:xfrm>
          <a:prstGeom prst="rect">
            <a:avLst/>
          </a:prstGeom>
        </p:spPr>
      </p:pic>
      <p:sp>
        <p:nvSpPr>
          <p:cNvPr id="8" name="Textfeld 7"/>
          <p:cNvSpPr txBox="1"/>
          <p:nvPr/>
        </p:nvSpPr>
        <p:spPr>
          <a:xfrm>
            <a:off x="1447597" y="4409085"/>
            <a:ext cx="538930" cy="369332"/>
          </a:xfrm>
          <a:prstGeom prst="rect">
            <a:avLst/>
          </a:prstGeom>
          <a:solidFill>
            <a:schemeClr val="bg1"/>
          </a:solidFill>
          <a:ln>
            <a:solidFill>
              <a:schemeClr val="bg2">
                <a:lumMod val="25000"/>
              </a:schemeClr>
            </a:solidFill>
          </a:ln>
        </p:spPr>
        <p:txBody>
          <a:bodyPr wrap="none" rtlCol="0">
            <a:spAutoFit/>
          </a:bodyPr>
          <a:lstStyle/>
          <a:p>
            <a:pPr algn="ctr"/>
            <a:r>
              <a:rPr lang="de-CH" dirty="0" smtClean="0"/>
              <a:t>5 m</a:t>
            </a:r>
            <a:endParaRPr lang="de-CH" dirty="0"/>
          </a:p>
        </p:txBody>
      </p:sp>
      <p:sp>
        <p:nvSpPr>
          <p:cNvPr id="9" name="Textfeld 8"/>
          <p:cNvSpPr txBox="1"/>
          <p:nvPr/>
        </p:nvSpPr>
        <p:spPr>
          <a:xfrm>
            <a:off x="4781476" y="4409085"/>
            <a:ext cx="476412" cy="369332"/>
          </a:xfrm>
          <a:prstGeom prst="rect">
            <a:avLst/>
          </a:prstGeom>
          <a:solidFill>
            <a:schemeClr val="bg1"/>
          </a:solidFill>
          <a:ln>
            <a:solidFill>
              <a:schemeClr val="bg2">
                <a:lumMod val="25000"/>
              </a:schemeClr>
            </a:solidFill>
          </a:ln>
        </p:spPr>
        <p:txBody>
          <a:bodyPr wrap="none" rtlCol="0">
            <a:spAutoFit/>
          </a:bodyPr>
          <a:lstStyle/>
          <a:p>
            <a:pPr algn="ctr"/>
            <a:r>
              <a:rPr lang="de-CH" dirty="0" smtClean="0"/>
              <a:t>1 h</a:t>
            </a:r>
            <a:endParaRPr lang="de-CH" dirty="0"/>
          </a:p>
        </p:txBody>
      </p:sp>
      <p:sp>
        <p:nvSpPr>
          <p:cNvPr id="10" name="Textfeld 9"/>
          <p:cNvSpPr txBox="1"/>
          <p:nvPr/>
        </p:nvSpPr>
        <p:spPr>
          <a:xfrm>
            <a:off x="8005698" y="4409085"/>
            <a:ext cx="476412" cy="369332"/>
          </a:xfrm>
          <a:prstGeom prst="rect">
            <a:avLst/>
          </a:prstGeom>
          <a:solidFill>
            <a:schemeClr val="bg1"/>
          </a:solidFill>
          <a:ln>
            <a:solidFill>
              <a:schemeClr val="bg2">
                <a:lumMod val="25000"/>
              </a:schemeClr>
            </a:solidFill>
          </a:ln>
        </p:spPr>
        <p:txBody>
          <a:bodyPr wrap="none" rtlCol="0">
            <a:spAutoFit/>
          </a:bodyPr>
          <a:lstStyle/>
          <a:p>
            <a:pPr algn="ctr"/>
            <a:r>
              <a:rPr lang="de-CH" dirty="0" smtClean="0"/>
              <a:t>2 h</a:t>
            </a:r>
            <a:endParaRPr lang="de-CH" dirty="0"/>
          </a:p>
        </p:txBody>
      </p:sp>
      <p:cxnSp>
        <p:nvCxnSpPr>
          <p:cNvPr id="14" name="Gerade Verbindung mit Pfeil 13"/>
          <p:cNvCxnSpPr/>
          <p:nvPr/>
        </p:nvCxnSpPr>
        <p:spPr>
          <a:xfrm>
            <a:off x="6548585" y="5255491"/>
            <a:ext cx="281126" cy="738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a:off x="7038112" y="4978400"/>
            <a:ext cx="212436" cy="360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flipV="1">
            <a:off x="3038769" y="5080000"/>
            <a:ext cx="212437" cy="212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9642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57</a:t>
            </a:fld>
            <a:endParaRPr lang="de-CH" dirty="0">
              <a:solidFill>
                <a:schemeClr val="tx1"/>
              </a:solidFill>
            </a:endParaRPr>
          </a:p>
        </p:txBody>
      </p:sp>
      <p:sp>
        <p:nvSpPr>
          <p:cNvPr id="11" name="Titel 10"/>
          <p:cNvSpPr>
            <a:spLocks noGrp="1"/>
          </p:cNvSpPr>
          <p:nvPr>
            <p:ph type="title"/>
          </p:nvPr>
        </p:nvSpPr>
        <p:spPr>
          <a:xfrm>
            <a:off x="673287" y="135832"/>
            <a:ext cx="10515600" cy="554434"/>
          </a:xfrm>
        </p:spPr>
        <p:txBody>
          <a:bodyPr/>
          <a:lstStyle/>
          <a:p>
            <a:r>
              <a:rPr lang="de-CH" dirty="0" smtClean="0"/>
              <a:t>Fall 2</a:t>
            </a:r>
            <a:endParaRPr lang="de-CH" dirty="0"/>
          </a:p>
        </p:txBody>
      </p:sp>
      <p:pic>
        <p:nvPicPr>
          <p:cNvPr id="12" name="Grafik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5734" y="786762"/>
            <a:ext cx="10003272" cy="5724874"/>
          </a:xfrm>
          <a:prstGeom prst="rect">
            <a:avLst/>
          </a:prstGeom>
        </p:spPr>
      </p:pic>
      <p:cxnSp>
        <p:nvCxnSpPr>
          <p:cNvPr id="13" name="Gerade Verbindung mit Pfeil 12"/>
          <p:cNvCxnSpPr/>
          <p:nvPr/>
        </p:nvCxnSpPr>
        <p:spPr>
          <a:xfrm flipH="1" flipV="1">
            <a:off x="1911927" y="5403273"/>
            <a:ext cx="526472" cy="434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4581461" y="222749"/>
            <a:ext cx="3208699" cy="369332"/>
          </a:xfrm>
          <a:prstGeom prst="rect">
            <a:avLst/>
          </a:prstGeom>
          <a:noFill/>
        </p:spPr>
        <p:txBody>
          <a:bodyPr wrap="none" rtlCol="0">
            <a:spAutoFit/>
          </a:bodyPr>
          <a:lstStyle/>
          <a:p>
            <a:r>
              <a:rPr lang="de-CH" dirty="0" smtClean="0">
                <a:solidFill>
                  <a:schemeClr val="accent1">
                    <a:lumMod val="75000"/>
                  </a:schemeClr>
                </a:solidFill>
              </a:rPr>
              <a:t>Rechtsseitiges Mammakarzinom</a:t>
            </a:r>
            <a:endParaRPr lang="de-CH" dirty="0">
              <a:solidFill>
                <a:schemeClr val="accent1">
                  <a:lumMod val="75000"/>
                </a:schemeClr>
              </a:solidFill>
            </a:endParaRPr>
          </a:p>
        </p:txBody>
      </p:sp>
      <p:cxnSp>
        <p:nvCxnSpPr>
          <p:cNvPr id="15" name="Gerade Verbindung mit Pfeil 14"/>
          <p:cNvCxnSpPr/>
          <p:nvPr/>
        </p:nvCxnSpPr>
        <p:spPr>
          <a:xfrm flipH="1" flipV="1">
            <a:off x="1990437" y="6028084"/>
            <a:ext cx="526472" cy="434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flipV="1">
            <a:off x="1648691" y="6088120"/>
            <a:ext cx="526472" cy="434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flipV="1">
            <a:off x="10220036" y="5837612"/>
            <a:ext cx="526472" cy="434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flipV="1">
            <a:off x="7790160" y="1759758"/>
            <a:ext cx="526472" cy="434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8084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58</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13 – Welche Aussage zu den bei Fall 2 mit blau markierten Anreicherungsherden trifft zu?</a:t>
            </a:r>
          </a:p>
          <a:p>
            <a:pPr marL="342900" indent="-342900">
              <a:buFont typeface="+mj-lt"/>
              <a:buAutoNum type="alphaLcParenR"/>
            </a:pPr>
            <a:r>
              <a:rPr lang="de-CH" sz="1800" b="1" dirty="0" smtClean="0"/>
              <a:t>Es handelt sich </a:t>
            </a:r>
            <a:r>
              <a:rPr lang="de-CH" sz="1800" b="1" dirty="0" err="1" smtClean="0"/>
              <a:t>a.e</a:t>
            </a:r>
            <a:r>
              <a:rPr lang="de-CH" sz="1800" b="1" dirty="0" smtClean="0"/>
              <a:t>. um nachgeschaltete Lymphknoten.</a:t>
            </a:r>
          </a:p>
          <a:p>
            <a:pPr marL="342900" indent="-342900">
              <a:buFont typeface="+mj-lt"/>
              <a:buAutoNum type="alphaLcParenR"/>
            </a:pPr>
            <a:r>
              <a:rPr lang="de-CH" sz="1800" b="1" dirty="0" smtClean="0"/>
              <a:t>Es handelt sich </a:t>
            </a:r>
            <a:r>
              <a:rPr lang="de-CH" sz="1800" b="1" dirty="0" err="1" smtClean="0"/>
              <a:t>a.e</a:t>
            </a:r>
            <a:r>
              <a:rPr lang="de-CH" sz="1800" b="1" dirty="0" smtClean="0"/>
              <a:t>. um </a:t>
            </a:r>
            <a:r>
              <a:rPr lang="de-CH" sz="1800" b="1" dirty="0" err="1" smtClean="0"/>
              <a:t>Sentinel</a:t>
            </a:r>
            <a:r>
              <a:rPr lang="de-CH" sz="1800" b="1" dirty="0" smtClean="0"/>
              <a:t>-Lymphknoten. </a:t>
            </a:r>
          </a:p>
          <a:p>
            <a:pPr marL="342900" indent="-342900">
              <a:buFont typeface="+mj-lt"/>
              <a:buAutoNum type="alphaLcParenR"/>
            </a:pPr>
            <a:r>
              <a:rPr lang="de-CH" sz="1800" b="1" dirty="0" smtClean="0"/>
              <a:t>Es wurde auf der falschen Seite appliziert – Kunstfehler!</a:t>
            </a:r>
          </a:p>
          <a:p>
            <a:pPr marL="342900" indent="-342900">
              <a:buFont typeface="+mj-lt"/>
              <a:buAutoNum type="alphaLcParenR"/>
            </a:pPr>
            <a:r>
              <a:rPr lang="de-CH" sz="1800" b="1" dirty="0" smtClean="0"/>
              <a:t>Der Abfluss / die Zuordnung kann nicht beurteilt werden – ein SPECT/CT ist notwendig. </a:t>
            </a:r>
            <a:endParaRPr lang="de-CH" sz="1400" dirty="0"/>
          </a:p>
        </p:txBody>
      </p:sp>
    </p:spTree>
    <p:extLst>
      <p:ext uri="{BB962C8B-B14F-4D97-AF65-F5344CB8AC3E}">
        <p14:creationId xmlns:p14="http://schemas.microsoft.com/office/powerpoint/2010/main" val="40183884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59</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13 – Welche Aussage zu den bei Fall 2 mit blau markierten Anreicherungsherden trifft zu?</a:t>
            </a:r>
          </a:p>
          <a:p>
            <a:pPr marL="342900" indent="-342900">
              <a:buFont typeface="+mj-lt"/>
              <a:buAutoNum type="alphaLcParenR"/>
            </a:pPr>
            <a:r>
              <a:rPr lang="de-CH" sz="1800" b="1" dirty="0" smtClean="0"/>
              <a:t>Es handelt sich </a:t>
            </a:r>
            <a:r>
              <a:rPr lang="de-CH" sz="1800" b="1" dirty="0" err="1" smtClean="0"/>
              <a:t>a.e</a:t>
            </a:r>
            <a:r>
              <a:rPr lang="de-CH" sz="1800" b="1" dirty="0" smtClean="0"/>
              <a:t>. um nachgeschaltete Lymphknoten.</a:t>
            </a:r>
          </a:p>
          <a:p>
            <a:pPr marL="457200" lvl="1" indent="0">
              <a:buNone/>
            </a:pPr>
            <a:r>
              <a:rPr lang="de-CH" sz="1600" i="1" dirty="0" smtClean="0"/>
              <a:t>Korrekt! In der gesamten Aufnahmeserie (5 min. 1 Stunde 2 Stunden) ist nur eine Abflussbahn zu erkennen. Somit ist der zu erst anreichernde Speicherherd als </a:t>
            </a:r>
            <a:r>
              <a:rPr lang="de-CH" sz="1600" i="1" dirty="0" err="1" smtClean="0"/>
              <a:t>Sentinellymphknoten</a:t>
            </a:r>
            <a:r>
              <a:rPr lang="de-CH" sz="1600" i="1" dirty="0" smtClean="0"/>
              <a:t> zu bezeichnen und die später auftretenden als nachgeschaltete Lymphknoten.</a:t>
            </a:r>
          </a:p>
          <a:p>
            <a:pPr marL="457200" lvl="1" indent="0">
              <a:buNone/>
            </a:pPr>
            <a:endParaRPr lang="de-CH" sz="1600" i="1" dirty="0" smtClean="0"/>
          </a:p>
          <a:p>
            <a:pPr marL="457200" lvl="1" indent="0">
              <a:buNone/>
            </a:pPr>
            <a:endParaRPr lang="de-CH" sz="1600" i="1" dirty="0" smtClean="0"/>
          </a:p>
          <a:p>
            <a:pPr marL="457200" lvl="1" indent="0">
              <a:buNone/>
            </a:pPr>
            <a:endParaRPr lang="de-CH" sz="1600" i="1" dirty="0" smtClean="0"/>
          </a:p>
          <a:p>
            <a:pPr marL="457200" lvl="1" indent="0">
              <a:buNone/>
            </a:pPr>
            <a:endParaRPr lang="de-CH" sz="1600" i="1" dirty="0" smtClean="0"/>
          </a:p>
          <a:p>
            <a:pPr marL="457200" lvl="1" indent="0">
              <a:buNone/>
            </a:pPr>
            <a:endParaRPr lang="de-CH" sz="1600" i="1" dirty="0" smtClean="0"/>
          </a:p>
          <a:p>
            <a:pPr marL="457200" lvl="1" indent="0">
              <a:buNone/>
            </a:pPr>
            <a:endParaRPr lang="de-CH" sz="1600" i="1" dirty="0" smtClean="0"/>
          </a:p>
          <a:p>
            <a:pPr marL="457200" lvl="1" indent="0">
              <a:buNone/>
            </a:pPr>
            <a:endParaRPr lang="de-CH" sz="1600" i="1" dirty="0" smtClean="0"/>
          </a:p>
          <a:p>
            <a:pPr marL="342900" indent="-342900">
              <a:buFont typeface="+mj-lt"/>
              <a:buAutoNum type="alphaLcParenR"/>
            </a:pPr>
            <a:r>
              <a:rPr lang="de-CH" sz="1800" b="1" dirty="0" smtClean="0"/>
              <a:t>Es handelt sich </a:t>
            </a:r>
            <a:r>
              <a:rPr lang="de-CH" sz="1800" b="1" dirty="0" err="1" smtClean="0"/>
              <a:t>a.e</a:t>
            </a:r>
            <a:r>
              <a:rPr lang="de-CH" sz="1800" b="1" dirty="0" smtClean="0"/>
              <a:t>. um </a:t>
            </a:r>
            <a:r>
              <a:rPr lang="de-CH" sz="1800" b="1" dirty="0" err="1" smtClean="0"/>
              <a:t>Sentinel</a:t>
            </a:r>
            <a:r>
              <a:rPr lang="de-CH" sz="1800" b="1" dirty="0" smtClean="0"/>
              <a:t>-Lymphknoten. </a:t>
            </a:r>
            <a:r>
              <a:rPr lang="de-CH" sz="1600" i="1" dirty="0" smtClean="0"/>
              <a:t>S.o.</a:t>
            </a:r>
            <a:r>
              <a:rPr lang="de-CH" sz="1800" b="1" dirty="0" smtClean="0"/>
              <a:t> </a:t>
            </a:r>
          </a:p>
          <a:p>
            <a:pPr marL="342900" indent="-342900">
              <a:buFont typeface="+mj-lt"/>
              <a:buAutoNum type="alphaLcParenR"/>
            </a:pPr>
            <a:r>
              <a:rPr lang="de-CH" sz="1800" b="1" dirty="0" smtClean="0"/>
              <a:t>Es wurde auf der falschen Seite appliziert – Kunstfehler! </a:t>
            </a:r>
            <a:r>
              <a:rPr lang="de-CH" sz="1600" i="1" dirty="0" smtClean="0"/>
              <a:t>Falsch! Es wurde auf der rechten Seite appliziert.</a:t>
            </a:r>
            <a:endParaRPr lang="de-CH" sz="1800" b="1" dirty="0" smtClean="0"/>
          </a:p>
          <a:p>
            <a:pPr marL="342900" indent="-342900">
              <a:buFont typeface="+mj-lt"/>
              <a:buAutoNum type="alphaLcParenR"/>
            </a:pPr>
            <a:r>
              <a:rPr lang="de-CH" sz="1800" b="1" dirty="0" smtClean="0"/>
              <a:t>Der Abfluss / die Zuordnung kann nicht beurteilt werden – ein SPECT/CT ist notwendig. </a:t>
            </a:r>
            <a:r>
              <a:rPr lang="de-CH" sz="1600" i="1" dirty="0" smtClean="0"/>
              <a:t>Falsch! Der Befund ist gut zu beurteilen.</a:t>
            </a:r>
            <a:endParaRPr lang="de-CH" sz="1400" dirty="0"/>
          </a:p>
        </p:txBody>
      </p:sp>
      <p:pic>
        <p:nvPicPr>
          <p:cNvPr id="3" name="Grafik 2"/>
          <p:cNvPicPr>
            <a:picLocks noChangeAspect="1"/>
          </p:cNvPicPr>
          <p:nvPr/>
        </p:nvPicPr>
        <p:blipFill>
          <a:blip r:embed="rId2"/>
          <a:stretch>
            <a:fillRect/>
          </a:stretch>
        </p:blipFill>
        <p:spPr>
          <a:xfrm>
            <a:off x="4921623" y="3503507"/>
            <a:ext cx="2034716" cy="1409822"/>
          </a:xfrm>
          <a:prstGeom prst="rect">
            <a:avLst/>
          </a:prstGeom>
        </p:spPr>
      </p:pic>
      <p:cxnSp>
        <p:nvCxnSpPr>
          <p:cNvPr id="6" name="Gerade Verbindung mit Pfeil 5"/>
          <p:cNvCxnSpPr/>
          <p:nvPr/>
        </p:nvCxnSpPr>
        <p:spPr>
          <a:xfrm flipH="1" flipV="1">
            <a:off x="5948218" y="4304145"/>
            <a:ext cx="138545" cy="230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923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6</a:t>
            </a:fld>
            <a:endParaRPr lang="de-CH" dirty="0">
              <a:solidFill>
                <a:schemeClr val="tx1"/>
              </a:solidFill>
            </a:endParaRPr>
          </a:p>
        </p:txBody>
      </p:sp>
      <p:sp>
        <p:nvSpPr>
          <p:cNvPr id="7" name="Inhaltsplatzhalter 2"/>
          <p:cNvSpPr>
            <a:spLocks noGrp="1"/>
          </p:cNvSpPr>
          <p:nvPr>
            <p:ph idx="1"/>
          </p:nvPr>
        </p:nvSpPr>
        <p:spPr>
          <a:xfrm>
            <a:off x="895864" y="1886727"/>
            <a:ext cx="9559700" cy="4846582"/>
          </a:xfrm>
        </p:spPr>
        <p:txBody>
          <a:bodyPr>
            <a:normAutofit lnSpcReduction="10000"/>
          </a:bodyPr>
          <a:lstStyle/>
          <a:p>
            <a:pPr marL="0" indent="0">
              <a:buNone/>
            </a:pPr>
            <a:r>
              <a:rPr lang="de-CH" sz="1800" b="1" dirty="0" smtClean="0"/>
              <a:t>1 - Was ist ein Radiopharmakon und wie funktioniert es?</a:t>
            </a:r>
          </a:p>
          <a:p>
            <a:pPr marL="342900" indent="-342900">
              <a:buFont typeface="+mj-lt"/>
              <a:buAutoNum type="alphaLcParenR"/>
            </a:pPr>
            <a:r>
              <a:rPr lang="de-CH" sz="1800" b="1" dirty="0" smtClean="0"/>
              <a:t>Ein Radiopharmakon besteht aus einem Radionuklid und einem Trägermolekül, welches die biologische Funktion bestimmt.</a:t>
            </a:r>
          </a:p>
          <a:p>
            <a:pPr marL="457200" lvl="1" indent="0">
              <a:buNone/>
            </a:pPr>
            <a:r>
              <a:rPr lang="de-CH" sz="1600" i="1" dirty="0" smtClean="0"/>
              <a:t>Korrekt!</a:t>
            </a:r>
          </a:p>
          <a:p>
            <a:pPr marL="342900" indent="-342900">
              <a:buFont typeface="+mj-lt"/>
              <a:buAutoNum type="alphaLcParenR"/>
            </a:pPr>
            <a:r>
              <a:rPr lang="de-CH" sz="1800" b="1" dirty="0" smtClean="0"/>
              <a:t>Ein Radiopharmakon besteht aus einem radioaktiven Molekül, welches eine bestimmte biologische Funktion hat.</a:t>
            </a:r>
          </a:p>
          <a:p>
            <a:pPr marL="457200" lvl="1" indent="0">
              <a:buNone/>
            </a:pPr>
            <a:r>
              <a:rPr lang="de-CH" sz="1600" i="1" dirty="0" smtClean="0"/>
              <a:t>Der Begriff radioaktives Molekül ist unscharf. Radioaktiv ist das an das Molekül gekoppelte Radionuklid – also ein Atom innerhalb des Molekülverbundes. Das für eine bestimmte Funktion designte und hergestellte Molekül wird mit dem radioaktiven Nuklid markiert. Beide zusammen ergeben dann das Radiopharmakon.</a:t>
            </a:r>
          </a:p>
          <a:p>
            <a:pPr marL="342900" indent="-342900">
              <a:buFont typeface="+mj-lt"/>
              <a:buAutoNum type="alphaLcParenR"/>
            </a:pPr>
            <a:r>
              <a:rPr lang="de-CH" sz="1800" b="1" dirty="0" smtClean="0"/>
              <a:t>Ein Radiopharmakon besteht aus einem biologischen Nuklid, welches an einen radioaktiven Tracer gekoppelt ist.</a:t>
            </a:r>
          </a:p>
          <a:p>
            <a:pPr marL="457200" lvl="1" indent="0">
              <a:buNone/>
            </a:pPr>
            <a:r>
              <a:rPr lang="de-CH" sz="1600" i="1" dirty="0" smtClean="0"/>
              <a:t>Tracer = Radiopharmakon. Das Nuklid bezeichnet den radioaktiven Bestandteil.</a:t>
            </a:r>
          </a:p>
          <a:p>
            <a:pPr marL="342900" indent="-342900">
              <a:buFont typeface="+mj-lt"/>
              <a:buAutoNum type="alphaLcParenR"/>
            </a:pPr>
            <a:r>
              <a:rPr lang="de-CH" sz="1800" b="1" dirty="0" smtClean="0"/>
              <a:t>Ein Radiopharmakon ist immer ein Radionuklid, welches eine bestimmte biologische Funktion hat.</a:t>
            </a:r>
          </a:p>
          <a:p>
            <a:pPr marL="457200" lvl="1" indent="0">
              <a:buNone/>
            </a:pPr>
            <a:r>
              <a:rPr lang="de-CH" sz="1600" i="1" dirty="0" smtClean="0"/>
              <a:t>Radioaktives Jod für Schilddrüsenszintigraphien und –</a:t>
            </a:r>
            <a:r>
              <a:rPr lang="de-CH" sz="1600" i="1" dirty="0" err="1" smtClean="0"/>
              <a:t>therapien</a:t>
            </a:r>
            <a:r>
              <a:rPr lang="de-CH" sz="1600" i="1" dirty="0" smtClean="0"/>
              <a:t> oder auch radioaktives Fluor sind Beispiele, bei denen ein Trägermolekül nicht gebraucht wird, um eine biologische Funktion darzustellen. Die meisten Radiopharmaka sind jedoch in der Regel spezifisch designte und hergestellte Molekülstrukturen, die mit einem Radionuklid markiert werden. </a:t>
            </a:r>
            <a:endParaRPr lang="de-CH" sz="1600" i="1" dirty="0"/>
          </a:p>
        </p:txBody>
      </p:sp>
    </p:spTree>
    <p:extLst>
      <p:ext uri="{BB962C8B-B14F-4D97-AF65-F5344CB8AC3E}">
        <p14:creationId xmlns:p14="http://schemas.microsoft.com/office/powerpoint/2010/main" val="6082111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60</a:t>
            </a:fld>
            <a:endParaRPr lang="de-CH"/>
          </a:p>
        </p:txBody>
      </p:sp>
      <p:sp>
        <p:nvSpPr>
          <p:cNvPr id="4" name="Titel 1"/>
          <p:cNvSpPr txBox="1">
            <a:spLocks/>
          </p:cNvSpPr>
          <p:nvPr/>
        </p:nvSpPr>
        <p:spPr>
          <a:xfrm>
            <a:off x="875438" y="1282275"/>
            <a:ext cx="10515600" cy="592038"/>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pPr algn="ctr"/>
            <a:r>
              <a:rPr lang="de-CH" dirty="0" smtClean="0"/>
              <a:t>Teil II</a:t>
            </a:r>
          </a:p>
          <a:p>
            <a:pPr algn="ctr"/>
            <a:r>
              <a:rPr lang="de-CH" dirty="0" smtClean="0"/>
              <a:t>Klinische Fallbeispiele</a:t>
            </a:r>
            <a:endParaRPr lang="de-CH" dirty="0"/>
          </a:p>
        </p:txBody>
      </p:sp>
      <p:pic>
        <p:nvPicPr>
          <p:cNvPr id="2" name="Grafik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4971" y="657453"/>
            <a:ext cx="10003272" cy="5724874"/>
          </a:xfrm>
          <a:prstGeom prst="rect">
            <a:avLst/>
          </a:prstGeom>
        </p:spPr>
      </p:pic>
      <p:cxnSp>
        <p:nvCxnSpPr>
          <p:cNvPr id="7" name="Gerade Verbindung mit Pfeil 6"/>
          <p:cNvCxnSpPr/>
          <p:nvPr/>
        </p:nvCxnSpPr>
        <p:spPr>
          <a:xfrm flipH="1" flipV="1">
            <a:off x="9836728" y="1838497"/>
            <a:ext cx="387927" cy="3597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10227257" y="2018376"/>
            <a:ext cx="1338508" cy="369332"/>
          </a:xfrm>
          <a:prstGeom prst="rect">
            <a:avLst/>
          </a:prstGeom>
          <a:noFill/>
        </p:spPr>
        <p:txBody>
          <a:bodyPr wrap="none" rtlCol="0">
            <a:spAutoFit/>
          </a:bodyPr>
          <a:lstStyle/>
          <a:p>
            <a:r>
              <a:rPr lang="de-CH" dirty="0" smtClean="0">
                <a:solidFill>
                  <a:schemeClr val="accent1">
                    <a:lumMod val="75000"/>
                  </a:schemeClr>
                </a:solidFill>
              </a:rPr>
              <a:t>Abflussbahn</a:t>
            </a:r>
            <a:endParaRPr lang="de-CH" dirty="0">
              <a:solidFill>
                <a:schemeClr val="accent1">
                  <a:lumMod val="75000"/>
                </a:schemeClr>
              </a:solidFill>
            </a:endParaRPr>
          </a:p>
        </p:txBody>
      </p:sp>
      <p:cxnSp>
        <p:nvCxnSpPr>
          <p:cNvPr id="10" name="Gerade Verbindung mit Pfeil 9"/>
          <p:cNvCxnSpPr/>
          <p:nvPr/>
        </p:nvCxnSpPr>
        <p:spPr>
          <a:xfrm flipH="1" flipV="1">
            <a:off x="1921164" y="5273964"/>
            <a:ext cx="526472" cy="434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752894" y="5708303"/>
            <a:ext cx="1737848" cy="646331"/>
          </a:xfrm>
          <a:prstGeom prst="rect">
            <a:avLst/>
          </a:prstGeom>
          <a:noFill/>
        </p:spPr>
        <p:txBody>
          <a:bodyPr wrap="none" rtlCol="0">
            <a:spAutoFit/>
          </a:bodyPr>
          <a:lstStyle/>
          <a:p>
            <a:pPr algn="ctr"/>
            <a:r>
              <a:rPr lang="de-CH" dirty="0" smtClean="0">
                <a:solidFill>
                  <a:schemeClr val="accent1">
                    <a:lumMod val="75000"/>
                  </a:schemeClr>
                </a:solidFill>
              </a:rPr>
              <a:t>Nachgeschaltete</a:t>
            </a:r>
          </a:p>
          <a:p>
            <a:pPr algn="ctr"/>
            <a:r>
              <a:rPr lang="de-CH" dirty="0" smtClean="0">
                <a:solidFill>
                  <a:schemeClr val="accent1">
                    <a:lumMod val="75000"/>
                  </a:schemeClr>
                </a:solidFill>
              </a:rPr>
              <a:t>Lymphknoten</a:t>
            </a:r>
            <a:endParaRPr lang="de-CH" dirty="0">
              <a:solidFill>
                <a:schemeClr val="accent1">
                  <a:lumMod val="75000"/>
                </a:schemeClr>
              </a:solidFill>
            </a:endParaRPr>
          </a:p>
        </p:txBody>
      </p:sp>
      <p:sp>
        <p:nvSpPr>
          <p:cNvPr id="17" name="Textfeld 16"/>
          <p:cNvSpPr txBox="1"/>
          <p:nvPr/>
        </p:nvSpPr>
        <p:spPr>
          <a:xfrm>
            <a:off x="4581461" y="222749"/>
            <a:ext cx="3208699" cy="369332"/>
          </a:xfrm>
          <a:prstGeom prst="rect">
            <a:avLst/>
          </a:prstGeom>
          <a:noFill/>
        </p:spPr>
        <p:txBody>
          <a:bodyPr wrap="none" rtlCol="0">
            <a:spAutoFit/>
          </a:bodyPr>
          <a:lstStyle/>
          <a:p>
            <a:r>
              <a:rPr lang="de-CH" dirty="0" smtClean="0">
                <a:solidFill>
                  <a:schemeClr val="accent1">
                    <a:lumMod val="75000"/>
                  </a:schemeClr>
                </a:solidFill>
              </a:rPr>
              <a:t>Rechtsseitiges Mammakarzinom</a:t>
            </a:r>
            <a:endParaRPr lang="de-CH" dirty="0">
              <a:solidFill>
                <a:schemeClr val="accent1">
                  <a:lumMod val="75000"/>
                </a:schemeClr>
              </a:solidFill>
            </a:endParaRPr>
          </a:p>
        </p:txBody>
      </p:sp>
      <p:sp>
        <p:nvSpPr>
          <p:cNvPr id="11"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2</a:t>
            </a:r>
            <a:endParaRPr lang="de-CH" dirty="0"/>
          </a:p>
        </p:txBody>
      </p:sp>
    </p:spTree>
    <p:extLst>
      <p:ext uri="{BB962C8B-B14F-4D97-AF65-F5344CB8AC3E}">
        <p14:creationId xmlns:p14="http://schemas.microsoft.com/office/powerpoint/2010/main" val="25392251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14 – Was ist die Ursache für die bei Fall 2 mit rot markierten Anreicherungen?</a:t>
            </a:r>
          </a:p>
          <a:p>
            <a:pPr marL="342900" indent="-342900">
              <a:buFont typeface="+mj-lt"/>
              <a:buAutoNum type="alphaLcParenR"/>
            </a:pPr>
            <a:r>
              <a:rPr lang="de-CH" sz="1800" b="1" dirty="0" smtClean="0"/>
              <a:t>Es handelt sich um kutane Kontaminationen mit dem Radiopharmakon.</a:t>
            </a:r>
          </a:p>
          <a:p>
            <a:pPr marL="342900" indent="-342900">
              <a:buFont typeface="+mj-lt"/>
              <a:buAutoNum type="alphaLcParenR"/>
            </a:pPr>
            <a:r>
              <a:rPr lang="de-CH" sz="1800" b="1" dirty="0" smtClean="0"/>
              <a:t>Es handelt sich um diffuse Streuung der Bremsstrahlung. </a:t>
            </a:r>
          </a:p>
          <a:p>
            <a:pPr marL="342900" indent="-342900">
              <a:buFont typeface="+mj-lt"/>
              <a:buAutoNum type="alphaLcParenR"/>
            </a:pPr>
            <a:r>
              <a:rPr lang="de-CH" sz="1800" b="1" dirty="0" smtClean="0"/>
              <a:t>Es handelt sich um ein Artefakt, verursacht im Kollimator.</a:t>
            </a:r>
          </a:p>
          <a:p>
            <a:pPr marL="342900" indent="-342900">
              <a:buFont typeface="+mj-lt"/>
              <a:buAutoNum type="alphaLcParenR"/>
            </a:pPr>
            <a:r>
              <a:rPr lang="de-CH" sz="1800" b="1" dirty="0" smtClean="0"/>
              <a:t>Keines von den o.g. Gründen trifft zu.</a:t>
            </a:r>
            <a:endParaRPr lang="de-CH" sz="1400" dirty="0"/>
          </a:p>
        </p:txBody>
      </p:sp>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61</a:t>
            </a:fld>
            <a:endParaRPr lang="de-CH" dirty="0">
              <a:solidFill>
                <a:schemeClr val="tx1"/>
              </a:solidFill>
            </a:endParaRPr>
          </a:p>
        </p:txBody>
      </p:sp>
    </p:spTree>
    <p:extLst>
      <p:ext uri="{BB962C8B-B14F-4D97-AF65-F5344CB8AC3E}">
        <p14:creationId xmlns:p14="http://schemas.microsoft.com/office/powerpoint/2010/main" val="40595537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62</a:t>
            </a:fld>
            <a:endParaRPr lang="de-CH" dirty="0">
              <a:solidFill>
                <a:schemeClr val="tx1"/>
              </a:solidFill>
            </a:endParaRPr>
          </a:p>
        </p:txBody>
      </p:sp>
      <p:sp>
        <p:nvSpPr>
          <p:cNvPr id="11" name="Titel 10"/>
          <p:cNvSpPr>
            <a:spLocks noGrp="1"/>
          </p:cNvSpPr>
          <p:nvPr>
            <p:ph type="title"/>
          </p:nvPr>
        </p:nvSpPr>
        <p:spPr>
          <a:xfrm>
            <a:off x="673287" y="135832"/>
            <a:ext cx="10515600" cy="554434"/>
          </a:xfrm>
        </p:spPr>
        <p:txBody>
          <a:bodyPr/>
          <a:lstStyle/>
          <a:p>
            <a:r>
              <a:rPr lang="de-CH" dirty="0" smtClean="0"/>
              <a:t>Fall 2</a:t>
            </a:r>
            <a:endParaRPr lang="de-CH" dirty="0"/>
          </a:p>
        </p:txBody>
      </p:sp>
      <p:pic>
        <p:nvPicPr>
          <p:cNvPr id="12" name="Grafik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5734" y="786762"/>
            <a:ext cx="10003272" cy="5724874"/>
          </a:xfrm>
          <a:prstGeom prst="rect">
            <a:avLst/>
          </a:prstGeom>
        </p:spPr>
      </p:pic>
      <p:cxnSp>
        <p:nvCxnSpPr>
          <p:cNvPr id="13" name="Gerade Verbindung mit Pfeil 12"/>
          <p:cNvCxnSpPr/>
          <p:nvPr/>
        </p:nvCxnSpPr>
        <p:spPr>
          <a:xfrm flipH="1" flipV="1">
            <a:off x="1911927" y="5403273"/>
            <a:ext cx="526472" cy="434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4581461" y="222749"/>
            <a:ext cx="3208699" cy="369332"/>
          </a:xfrm>
          <a:prstGeom prst="rect">
            <a:avLst/>
          </a:prstGeom>
          <a:noFill/>
        </p:spPr>
        <p:txBody>
          <a:bodyPr wrap="none" rtlCol="0">
            <a:spAutoFit/>
          </a:bodyPr>
          <a:lstStyle/>
          <a:p>
            <a:r>
              <a:rPr lang="de-CH" dirty="0" smtClean="0">
                <a:solidFill>
                  <a:schemeClr val="accent1">
                    <a:lumMod val="75000"/>
                  </a:schemeClr>
                </a:solidFill>
              </a:rPr>
              <a:t>Rechtsseitiges Mammakarzinom</a:t>
            </a:r>
            <a:endParaRPr lang="de-CH" dirty="0">
              <a:solidFill>
                <a:schemeClr val="accent1">
                  <a:lumMod val="75000"/>
                </a:schemeClr>
              </a:solidFill>
            </a:endParaRPr>
          </a:p>
        </p:txBody>
      </p:sp>
      <p:cxnSp>
        <p:nvCxnSpPr>
          <p:cNvPr id="15" name="Gerade Verbindung mit Pfeil 14"/>
          <p:cNvCxnSpPr/>
          <p:nvPr/>
        </p:nvCxnSpPr>
        <p:spPr>
          <a:xfrm flipH="1" flipV="1">
            <a:off x="1990437" y="6028084"/>
            <a:ext cx="526472" cy="434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flipV="1">
            <a:off x="1648691" y="6088120"/>
            <a:ext cx="526472" cy="434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flipV="1">
            <a:off x="10220036" y="5837612"/>
            <a:ext cx="526472" cy="434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flipV="1">
            <a:off x="7790160" y="1759758"/>
            <a:ext cx="526472" cy="434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1417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63</a:t>
            </a:fld>
            <a:endParaRPr lang="de-CH" dirty="0">
              <a:solidFill>
                <a:schemeClr val="tx1"/>
              </a:solidFill>
            </a:endParaRPr>
          </a:p>
        </p:txBody>
      </p:sp>
      <p:pic>
        <p:nvPicPr>
          <p:cNvPr id="3" name="Grafik 2"/>
          <p:cNvPicPr>
            <a:picLocks noChangeAspect="1"/>
          </p:cNvPicPr>
          <p:nvPr/>
        </p:nvPicPr>
        <p:blipFill>
          <a:blip r:embed="rId2"/>
          <a:stretch>
            <a:fillRect/>
          </a:stretch>
        </p:blipFill>
        <p:spPr>
          <a:xfrm>
            <a:off x="2772938" y="4614818"/>
            <a:ext cx="2124153" cy="1389878"/>
          </a:xfrm>
          <a:prstGeom prst="rect">
            <a:avLst/>
          </a:prstGeom>
        </p:spPr>
      </p:pic>
      <p:pic>
        <p:nvPicPr>
          <p:cNvPr id="4" name="Grafik 3"/>
          <p:cNvPicPr>
            <a:picLocks noChangeAspect="1"/>
          </p:cNvPicPr>
          <p:nvPr/>
        </p:nvPicPr>
        <p:blipFill>
          <a:blip r:embed="rId3"/>
          <a:stretch>
            <a:fillRect/>
          </a:stretch>
        </p:blipFill>
        <p:spPr>
          <a:xfrm>
            <a:off x="9762237" y="1689844"/>
            <a:ext cx="1949005" cy="1822319"/>
          </a:xfrm>
          <a:prstGeom prst="rect">
            <a:avLst/>
          </a:prstGeom>
        </p:spPr>
      </p:pic>
      <p:cxnSp>
        <p:nvCxnSpPr>
          <p:cNvPr id="8" name="Gerade Verbindung mit Pfeil 7"/>
          <p:cNvCxnSpPr/>
          <p:nvPr/>
        </p:nvCxnSpPr>
        <p:spPr>
          <a:xfrm flipV="1">
            <a:off x="9066134" y="2769522"/>
            <a:ext cx="982563" cy="175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V="1">
            <a:off x="9066134" y="2178394"/>
            <a:ext cx="871726" cy="766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9066134" y="2455485"/>
            <a:ext cx="982563" cy="489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rotWithShape="1">
          <a:blip r:embed="rId4"/>
          <a:srcRect t="10059" b="4098"/>
          <a:stretch/>
        </p:blipFill>
        <p:spPr>
          <a:xfrm rot="5400000">
            <a:off x="6181442" y="4075641"/>
            <a:ext cx="1935004" cy="2364509"/>
          </a:xfrm>
          <a:prstGeom prst="rect">
            <a:avLst/>
          </a:prstGeom>
        </p:spPr>
      </p:pic>
      <p:sp>
        <p:nvSpPr>
          <p:cNvPr id="19" name="Textfeld 18"/>
          <p:cNvSpPr txBox="1"/>
          <p:nvPr/>
        </p:nvSpPr>
        <p:spPr>
          <a:xfrm>
            <a:off x="8714066" y="4671560"/>
            <a:ext cx="2657009" cy="1077218"/>
          </a:xfrm>
          <a:prstGeom prst="rect">
            <a:avLst/>
          </a:prstGeom>
          <a:noFill/>
        </p:spPr>
        <p:txBody>
          <a:bodyPr wrap="none" rtlCol="0">
            <a:spAutoFit/>
          </a:bodyPr>
          <a:lstStyle/>
          <a:p>
            <a:r>
              <a:rPr lang="de-CH" sz="1600" i="1" dirty="0" smtClean="0"/>
              <a:t>An den Stellen mit doppelten </a:t>
            </a:r>
          </a:p>
          <a:p>
            <a:r>
              <a:rPr lang="de-CH" sz="1600" i="1" dirty="0" smtClean="0"/>
              <a:t>Lamellen ist der Penetrations-</a:t>
            </a:r>
          </a:p>
          <a:p>
            <a:r>
              <a:rPr lang="de-CH" sz="1600" i="1" dirty="0" err="1" smtClean="0"/>
              <a:t>anteil</a:t>
            </a:r>
            <a:r>
              <a:rPr lang="de-CH" sz="1600" i="1" dirty="0" smtClean="0"/>
              <a:t> der Gammastrahlung </a:t>
            </a:r>
          </a:p>
          <a:p>
            <a:r>
              <a:rPr lang="de-CH" sz="1600" i="1" dirty="0" smtClean="0"/>
              <a:t>geringer</a:t>
            </a:r>
            <a:endParaRPr lang="de-CH" sz="1600" i="1" dirty="0"/>
          </a:p>
        </p:txBody>
      </p:sp>
      <p:cxnSp>
        <p:nvCxnSpPr>
          <p:cNvPr id="21" name="Gerade Verbindung mit Pfeil 20"/>
          <p:cNvCxnSpPr/>
          <p:nvPr/>
        </p:nvCxnSpPr>
        <p:spPr>
          <a:xfrm flipH="1" flipV="1">
            <a:off x="7730836" y="4849091"/>
            <a:ext cx="983230" cy="30556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7921158" y="5221814"/>
            <a:ext cx="792908" cy="18367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H="1">
            <a:off x="8122650" y="5309757"/>
            <a:ext cx="591416" cy="60909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5225927" y="4054764"/>
            <a:ext cx="1045564" cy="79432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a:off x="5172834" y="4054764"/>
            <a:ext cx="933751" cy="1254993"/>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14 – Was ist die Ursache für die bei Fall 2 mit rot markierten Anreicherungen?</a:t>
            </a:r>
          </a:p>
          <a:p>
            <a:pPr marL="342900" indent="-342900">
              <a:buFont typeface="+mj-lt"/>
              <a:buAutoNum type="alphaLcParenR"/>
            </a:pPr>
            <a:r>
              <a:rPr lang="de-CH" sz="1800" b="1" dirty="0" smtClean="0"/>
              <a:t>Es handelt sich um kutane Kontaminationen mit dem Radiopharmakon.</a:t>
            </a:r>
          </a:p>
          <a:p>
            <a:pPr marL="342900" indent="-342900">
              <a:buFont typeface="+mj-lt"/>
              <a:buAutoNum type="alphaLcParenR"/>
            </a:pPr>
            <a:r>
              <a:rPr lang="de-CH" sz="1800" b="1" dirty="0" smtClean="0"/>
              <a:t>Es handelt sich um diffuse Streuung der Bremsstrahlung. </a:t>
            </a:r>
          </a:p>
          <a:p>
            <a:pPr marL="457200" lvl="1" indent="0">
              <a:buNone/>
            </a:pPr>
            <a:r>
              <a:rPr lang="de-CH" sz="1600" i="1" dirty="0" smtClean="0"/>
              <a:t>Falsch! Streuung ist aber auch zu erkennen: als flauer Grauschleier im Armbereich</a:t>
            </a:r>
          </a:p>
          <a:p>
            <a:pPr marL="342900" indent="-342900">
              <a:buFont typeface="+mj-lt"/>
              <a:buAutoNum type="alphaLcParenR"/>
            </a:pPr>
            <a:r>
              <a:rPr lang="de-CH" sz="1800" b="1" dirty="0" smtClean="0"/>
              <a:t>Es handelt sich um ein Artefakt, verursacht im Kollimator.</a:t>
            </a:r>
          </a:p>
          <a:p>
            <a:pPr marL="457200" lvl="1" indent="0">
              <a:buNone/>
            </a:pPr>
            <a:r>
              <a:rPr lang="de-CH" sz="1600" i="1" dirty="0" smtClean="0"/>
              <a:t>Korrekt! Es handelt sich um ein Artefakt, welches durch unterschiedliche Dicken der </a:t>
            </a:r>
            <a:r>
              <a:rPr lang="de-CH" sz="1600" i="1" dirty="0" err="1" smtClean="0"/>
              <a:t>Collimatorsepten</a:t>
            </a:r>
            <a:r>
              <a:rPr lang="de-CH" sz="1600" i="1" dirty="0" smtClean="0"/>
              <a:t> bedingt ist (herstellungsbedingt). Im Bereich von dünneren </a:t>
            </a:r>
            <a:r>
              <a:rPr lang="de-CH" sz="1600" i="1" dirty="0" err="1" smtClean="0"/>
              <a:t>Collimatorsepten</a:t>
            </a:r>
            <a:r>
              <a:rPr lang="de-CH" sz="1600" i="1" dirty="0" smtClean="0"/>
              <a:t> ist der Penetrationsanteil der Gammastrahlung höher und erzeugt das typische </a:t>
            </a:r>
            <a:r>
              <a:rPr lang="de-CH" sz="1600" i="1" dirty="0" err="1" smtClean="0"/>
              <a:t>star</a:t>
            </a:r>
            <a:r>
              <a:rPr lang="de-CH" sz="1600" i="1" dirty="0" smtClean="0"/>
              <a:t> </a:t>
            </a:r>
            <a:r>
              <a:rPr lang="de-CH" sz="1600" i="1" dirty="0" err="1" smtClean="0"/>
              <a:t>artefact</a:t>
            </a:r>
            <a:r>
              <a:rPr lang="de-CH" sz="1600" i="1" dirty="0" smtClean="0"/>
              <a:t>. </a:t>
            </a:r>
          </a:p>
          <a:p>
            <a:pPr marL="457200" lvl="1" indent="0">
              <a:buNone/>
            </a:pPr>
            <a:endParaRPr lang="de-CH" sz="1600" i="1" dirty="0" smtClean="0"/>
          </a:p>
          <a:p>
            <a:pPr marL="457200" lvl="1" indent="0">
              <a:buNone/>
            </a:pPr>
            <a:endParaRPr lang="de-CH" sz="1600" i="1" dirty="0"/>
          </a:p>
          <a:p>
            <a:pPr marL="457200" lvl="1" indent="0">
              <a:buNone/>
            </a:pPr>
            <a:endParaRPr lang="de-CH" sz="1600" i="1" dirty="0" smtClean="0"/>
          </a:p>
          <a:p>
            <a:pPr marL="457200" lvl="1" indent="0">
              <a:buNone/>
            </a:pPr>
            <a:endParaRPr lang="de-CH" sz="1600" i="1" dirty="0" smtClean="0"/>
          </a:p>
          <a:p>
            <a:pPr marL="457200" lvl="1" indent="0">
              <a:buNone/>
            </a:pPr>
            <a:endParaRPr lang="de-CH" sz="1600" i="1" dirty="0"/>
          </a:p>
          <a:p>
            <a:pPr marL="457200" lvl="1" indent="0">
              <a:buNone/>
            </a:pPr>
            <a:endParaRPr lang="de-CH" sz="1600" i="1" dirty="0" smtClean="0"/>
          </a:p>
          <a:p>
            <a:pPr marL="457200" lvl="1" indent="0">
              <a:buNone/>
            </a:pPr>
            <a:endParaRPr lang="de-CH" sz="1600" i="1" dirty="0" smtClean="0"/>
          </a:p>
          <a:p>
            <a:pPr marL="342900" indent="-342900">
              <a:buFont typeface="+mj-lt"/>
              <a:buAutoNum type="alphaLcParenR"/>
            </a:pPr>
            <a:r>
              <a:rPr lang="de-CH" sz="1800" b="1" dirty="0" smtClean="0"/>
              <a:t>Keines von den o.g. Gründen trifft zu.</a:t>
            </a:r>
            <a:endParaRPr lang="de-CH" sz="1400" dirty="0"/>
          </a:p>
        </p:txBody>
      </p:sp>
    </p:spTree>
    <p:extLst>
      <p:ext uri="{BB962C8B-B14F-4D97-AF65-F5344CB8AC3E}">
        <p14:creationId xmlns:p14="http://schemas.microsoft.com/office/powerpoint/2010/main" val="37594111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p:cNvGrpSpPr/>
          <p:nvPr/>
        </p:nvGrpSpPr>
        <p:grpSpPr>
          <a:xfrm>
            <a:off x="673287" y="701962"/>
            <a:ext cx="10460076" cy="5951147"/>
            <a:chOff x="932015" y="701962"/>
            <a:chExt cx="10201348" cy="5448431"/>
          </a:xfrm>
        </p:grpSpPr>
        <p:pic>
          <p:nvPicPr>
            <p:cNvPr id="5" name="Grafik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32015" y="729672"/>
              <a:ext cx="10201348" cy="5420721"/>
            </a:xfrm>
            <a:prstGeom prst="rect">
              <a:avLst/>
            </a:prstGeom>
          </p:spPr>
        </p:pic>
        <p:sp>
          <p:nvSpPr>
            <p:cNvPr id="6" name="Rechteck 5"/>
            <p:cNvSpPr/>
            <p:nvPr/>
          </p:nvSpPr>
          <p:spPr>
            <a:xfrm>
              <a:off x="932015" y="701962"/>
              <a:ext cx="906021" cy="129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64</a:t>
            </a:fld>
            <a:endParaRPr lang="de-CH"/>
          </a:p>
        </p:txBody>
      </p:sp>
      <p:sp>
        <p:nvSpPr>
          <p:cNvPr id="14" name="Textfeld 13"/>
          <p:cNvSpPr txBox="1"/>
          <p:nvPr/>
        </p:nvSpPr>
        <p:spPr>
          <a:xfrm>
            <a:off x="4581461" y="222749"/>
            <a:ext cx="3003258" cy="369332"/>
          </a:xfrm>
          <a:prstGeom prst="rect">
            <a:avLst/>
          </a:prstGeom>
          <a:noFill/>
        </p:spPr>
        <p:txBody>
          <a:bodyPr wrap="none" rtlCol="0">
            <a:spAutoFit/>
          </a:bodyPr>
          <a:lstStyle/>
          <a:p>
            <a:r>
              <a:rPr lang="de-CH" dirty="0" smtClean="0">
                <a:solidFill>
                  <a:schemeClr val="accent1">
                    <a:lumMod val="75000"/>
                  </a:schemeClr>
                </a:solidFill>
              </a:rPr>
              <a:t>Beidseitiges Mammakarzinom</a:t>
            </a:r>
            <a:endParaRPr lang="de-CH" dirty="0">
              <a:solidFill>
                <a:schemeClr val="accent1">
                  <a:lumMod val="75000"/>
                </a:schemeClr>
              </a:solidFill>
            </a:endParaRPr>
          </a:p>
        </p:txBody>
      </p:sp>
      <p:sp>
        <p:nvSpPr>
          <p:cNvPr id="7"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3</a:t>
            </a:r>
            <a:endParaRPr lang="de-CH" dirty="0"/>
          </a:p>
        </p:txBody>
      </p:sp>
      <p:cxnSp>
        <p:nvCxnSpPr>
          <p:cNvPr id="4" name="Gerade Verbindung mit Pfeil 3"/>
          <p:cNvCxnSpPr/>
          <p:nvPr/>
        </p:nvCxnSpPr>
        <p:spPr>
          <a:xfrm>
            <a:off x="1615919" y="4645890"/>
            <a:ext cx="0" cy="5357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9862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65</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Beidseitiges Mammakarzinom zur beidseitigen </a:t>
            </a:r>
            <a:r>
              <a:rPr lang="de-CH" sz="1800" b="1" dirty="0" err="1" smtClean="0"/>
              <a:t>Sentinelszintigraphie</a:t>
            </a:r>
            <a:r>
              <a:rPr lang="de-CH" sz="1800" b="1" dirty="0" smtClean="0"/>
              <a:t>. Rechtsseitig klare </a:t>
            </a:r>
            <a:r>
              <a:rPr lang="de-CH" sz="1800" b="1" dirty="0" err="1" smtClean="0"/>
              <a:t>axilläre</a:t>
            </a:r>
            <a:r>
              <a:rPr lang="de-CH" sz="1800" b="1" dirty="0" smtClean="0"/>
              <a:t> </a:t>
            </a:r>
            <a:r>
              <a:rPr lang="de-CH" sz="1800" b="1" dirty="0" err="1" smtClean="0"/>
              <a:t>Sentinel</a:t>
            </a:r>
            <a:r>
              <a:rPr lang="de-CH" sz="1800" b="1" dirty="0" smtClean="0"/>
              <a:t>-Lymphknotengruppe. Aber links?</a:t>
            </a:r>
          </a:p>
          <a:p>
            <a:pPr marL="0" indent="0">
              <a:buNone/>
            </a:pPr>
            <a:r>
              <a:rPr lang="de-CH" sz="1800" b="1" dirty="0" smtClean="0"/>
              <a:t>15 – Wo liegt der in Fall 3 mit rot markierte </a:t>
            </a:r>
            <a:r>
              <a:rPr lang="de-CH" sz="1800" b="1" dirty="0" err="1" smtClean="0"/>
              <a:t>Sentinel</a:t>
            </a:r>
            <a:r>
              <a:rPr lang="de-CH" sz="1800" b="1" dirty="0" smtClean="0"/>
              <a:t>-Lymphknoten?</a:t>
            </a:r>
          </a:p>
          <a:p>
            <a:pPr marL="342900" indent="-342900">
              <a:buFont typeface="+mj-lt"/>
              <a:buAutoNum type="alphaLcParenR"/>
            </a:pPr>
            <a:r>
              <a:rPr lang="de-CH" sz="1800" b="1" dirty="0" err="1" smtClean="0"/>
              <a:t>Axillär</a:t>
            </a:r>
            <a:r>
              <a:rPr lang="de-CH" sz="1800" b="1" dirty="0" smtClean="0"/>
              <a:t>.</a:t>
            </a:r>
          </a:p>
          <a:p>
            <a:pPr marL="342900" indent="-342900">
              <a:buFont typeface="+mj-lt"/>
              <a:buAutoNum type="alphaLcParenR"/>
            </a:pPr>
            <a:r>
              <a:rPr lang="de-CH" sz="1800" b="1" dirty="0" smtClean="0"/>
              <a:t>Kein </a:t>
            </a:r>
            <a:r>
              <a:rPr lang="de-CH" sz="1800" b="1" dirty="0" err="1" smtClean="0"/>
              <a:t>Sentinel</a:t>
            </a:r>
            <a:r>
              <a:rPr lang="de-CH" sz="1800" b="1" dirty="0" smtClean="0"/>
              <a:t>-Lymphknoten – kutane Kontamination... </a:t>
            </a:r>
          </a:p>
          <a:p>
            <a:pPr marL="342900" indent="-342900">
              <a:buFont typeface="+mj-lt"/>
              <a:buAutoNum type="alphaLcParenR"/>
            </a:pPr>
            <a:r>
              <a:rPr lang="de-CH" sz="1800" b="1" dirty="0" smtClean="0"/>
              <a:t>Parasternal / </a:t>
            </a:r>
            <a:r>
              <a:rPr lang="de-CH" sz="1800" b="1" dirty="0" err="1" smtClean="0"/>
              <a:t>mammaria</a:t>
            </a:r>
            <a:r>
              <a:rPr lang="de-CH" sz="1800" b="1" dirty="0" smtClean="0"/>
              <a:t> intern links </a:t>
            </a:r>
          </a:p>
          <a:p>
            <a:pPr marL="342900" indent="-342900">
              <a:buFont typeface="+mj-lt"/>
              <a:buAutoNum type="alphaLcParenR"/>
            </a:pPr>
            <a:r>
              <a:rPr lang="de-CH" sz="1800" b="1" dirty="0" smtClean="0"/>
              <a:t>Keines von den o.g. Gründen trifft zu.</a:t>
            </a:r>
          </a:p>
        </p:txBody>
      </p:sp>
    </p:spTree>
    <p:extLst>
      <p:ext uri="{BB962C8B-B14F-4D97-AF65-F5344CB8AC3E}">
        <p14:creationId xmlns:p14="http://schemas.microsoft.com/office/powerpoint/2010/main" val="9117783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66</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Beidseitiges Mammakarzinom zur beidseitigen </a:t>
            </a:r>
            <a:r>
              <a:rPr lang="de-CH" sz="1800" b="1" dirty="0" err="1" smtClean="0"/>
              <a:t>Sentinelszintigraphie</a:t>
            </a:r>
            <a:r>
              <a:rPr lang="de-CH" sz="1800" b="1" dirty="0" smtClean="0"/>
              <a:t>. Rechtsseitig klare </a:t>
            </a:r>
            <a:r>
              <a:rPr lang="de-CH" sz="1800" b="1" dirty="0" err="1" smtClean="0"/>
              <a:t>axilläre</a:t>
            </a:r>
            <a:r>
              <a:rPr lang="de-CH" sz="1800" b="1" dirty="0" smtClean="0"/>
              <a:t> </a:t>
            </a:r>
            <a:r>
              <a:rPr lang="de-CH" sz="1800" b="1" dirty="0" err="1" smtClean="0"/>
              <a:t>Sentinel</a:t>
            </a:r>
            <a:r>
              <a:rPr lang="de-CH" sz="1800" b="1" dirty="0" smtClean="0"/>
              <a:t>-Lymphknotengruppe. Aber links?</a:t>
            </a:r>
          </a:p>
          <a:p>
            <a:pPr marL="0" indent="0">
              <a:buNone/>
            </a:pPr>
            <a:r>
              <a:rPr lang="de-CH" sz="1800" b="1" dirty="0" smtClean="0"/>
              <a:t>15 – Wo liegt der in Fall 3 mit rot markierte </a:t>
            </a:r>
            <a:r>
              <a:rPr lang="de-CH" sz="1800" b="1" dirty="0" err="1" smtClean="0"/>
              <a:t>Sentinel</a:t>
            </a:r>
            <a:r>
              <a:rPr lang="de-CH" sz="1800" b="1" dirty="0" smtClean="0"/>
              <a:t>-Lymphknoten?</a:t>
            </a:r>
          </a:p>
          <a:p>
            <a:pPr marL="342900" indent="-342900">
              <a:buFont typeface="+mj-lt"/>
              <a:buAutoNum type="alphaLcParenR"/>
            </a:pPr>
            <a:r>
              <a:rPr lang="de-CH" sz="1800" b="1" dirty="0" err="1" smtClean="0"/>
              <a:t>Axillär</a:t>
            </a:r>
            <a:r>
              <a:rPr lang="de-CH" sz="1800" b="1" dirty="0" smtClean="0"/>
              <a:t>.</a:t>
            </a:r>
          </a:p>
          <a:p>
            <a:pPr marL="457200" lvl="1" indent="0">
              <a:buNone/>
            </a:pPr>
            <a:r>
              <a:rPr lang="de-CH" sz="1600" i="1" dirty="0" smtClean="0"/>
              <a:t>Falsch! Nach </a:t>
            </a:r>
            <a:r>
              <a:rPr lang="de-CH" sz="1600" i="1" dirty="0" err="1" smtClean="0"/>
              <a:t>axillär</a:t>
            </a:r>
            <a:r>
              <a:rPr lang="de-CH" sz="1600" i="1" dirty="0" smtClean="0"/>
              <a:t> gibt es linksseitig offenbar kein Abfluss.</a:t>
            </a:r>
          </a:p>
          <a:p>
            <a:pPr marL="342900" indent="-342900">
              <a:buFont typeface="+mj-lt"/>
              <a:buAutoNum type="alphaLcParenR"/>
            </a:pPr>
            <a:r>
              <a:rPr lang="de-CH" sz="1800" b="1" dirty="0" smtClean="0"/>
              <a:t>Kein </a:t>
            </a:r>
            <a:r>
              <a:rPr lang="de-CH" sz="1800" b="1" dirty="0" err="1" smtClean="0"/>
              <a:t>Sentinel</a:t>
            </a:r>
            <a:r>
              <a:rPr lang="de-CH" sz="1800" b="1" dirty="0" smtClean="0"/>
              <a:t>-Lymphknoten – kutane Kontamination... </a:t>
            </a:r>
          </a:p>
          <a:p>
            <a:pPr marL="457200" lvl="1" indent="0">
              <a:buNone/>
            </a:pPr>
            <a:r>
              <a:rPr lang="de-CH" sz="1600" i="1" dirty="0" smtClean="0"/>
              <a:t>Falsch, da in den frühen Aufnahmen nach 5 min. nicht nachweisbar.</a:t>
            </a:r>
          </a:p>
          <a:p>
            <a:pPr marL="342900" indent="-342900">
              <a:buFont typeface="+mj-lt"/>
              <a:buAutoNum type="alphaLcParenR"/>
            </a:pPr>
            <a:r>
              <a:rPr lang="de-CH" sz="1800" b="1" dirty="0" smtClean="0"/>
              <a:t>Parasternal / </a:t>
            </a:r>
            <a:r>
              <a:rPr lang="de-CH" sz="1800" b="1" dirty="0" err="1" smtClean="0"/>
              <a:t>mammaria</a:t>
            </a:r>
            <a:r>
              <a:rPr lang="de-CH" sz="1800" b="1" dirty="0" smtClean="0"/>
              <a:t> intern links </a:t>
            </a:r>
          </a:p>
          <a:p>
            <a:pPr marL="457200" lvl="1" indent="0">
              <a:buNone/>
            </a:pPr>
            <a:r>
              <a:rPr lang="de-CH" sz="1600" i="1" dirty="0" smtClean="0"/>
              <a:t>Korrekt! Parasternaler </a:t>
            </a:r>
            <a:r>
              <a:rPr lang="de-CH" sz="1600" i="1" dirty="0" err="1" smtClean="0"/>
              <a:t>Sentinel</a:t>
            </a:r>
            <a:r>
              <a:rPr lang="de-CH" sz="1600" i="1" dirty="0" smtClean="0"/>
              <a:t>-Lymphknoten. Dieser wird in der Regel nicht operiert, da das OP-Risiko aufgrund der intrathorakalen Lage des Lymphknoten zu gross ist.</a:t>
            </a:r>
          </a:p>
          <a:p>
            <a:pPr marL="342900" indent="-342900">
              <a:buFont typeface="+mj-lt"/>
              <a:buAutoNum type="alphaLcParenR"/>
            </a:pPr>
            <a:r>
              <a:rPr lang="de-CH" sz="1800" b="1" dirty="0" smtClean="0"/>
              <a:t>Keines von den o.g. Gründen trifft zu.</a:t>
            </a:r>
          </a:p>
          <a:p>
            <a:pPr marL="457200" lvl="1" indent="0">
              <a:buNone/>
            </a:pPr>
            <a:r>
              <a:rPr lang="de-CH" sz="1600" i="1" dirty="0" smtClean="0"/>
              <a:t>Falsch!</a:t>
            </a:r>
            <a:endParaRPr lang="de-CH" sz="1600" i="1" dirty="0"/>
          </a:p>
        </p:txBody>
      </p:sp>
    </p:spTree>
    <p:extLst>
      <p:ext uri="{BB962C8B-B14F-4D97-AF65-F5344CB8AC3E}">
        <p14:creationId xmlns:p14="http://schemas.microsoft.com/office/powerpoint/2010/main" val="12027401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67</a:t>
            </a:fld>
            <a:endParaRPr lang="de-CH"/>
          </a:p>
        </p:txBody>
      </p:sp>
      <p:sp>
        <p:nvSpPr>
          <p:cNvPr id="13" name="Textfeld 12"/>
          <p:cNvSpPr txBox="1"/>
          <p:nvPr/>
        </p:nvSpPr>
        <p:spPr>
          <a:xfrm>
            <a:off x="4350552" y="195040"/>
            <a:ext cx="2686698" cy="369332"/>
          </a:xfrm>
          <a:prstGeom prst="rect">
            <a:avLst/>
          </a:prstGeom>
          <a:noFill/>
        </p:spPr>
        <p:txBody>
          <a:bodyPr wrap="none" rtlCol="0">
            <a:spAutoFit/>
          </a:bodyPr>
          <a:lstStyle/>
          <a:p>
            <a:r>
              <a:rPr lang="de-CH" dirty="0" smtClean="0">
                <a:solidFill>
                  <a:schemeClr val="accent1">
                    <a:lumMod val="75000"/>
                  </a:schemeClr>
                </a:solidFill>
              </a:rPr>
              <a:t>Malignes Melanom sternal</a:t>
            </a:r>
            <a:endParaRPr lang="de-CH" dirty="0">
              <a:solidFill>
                <a:schemeClr val="accent1">
                  <a:lumMod val="75000"/>
                </a:schemeClr>
              </a:solidFill>
            </a:endParaRP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7976" y="884200"/>
            <a:ext cx="9884824" cy="5403784"/>
          </a:xfrm>
          <a:prstGeom prst="rect">
            <a:avLst/>
          </a:prstGeom>
        </p:spPr>
      </p:pic>
      <p:sp>
        <p:nvSpPr>
          <p:cNvPr id="5"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4</a:t>
            </a:r>
            <a:endParaRPr lang="de-CH" dirty="0"/>
          </a:p>
        </p:txBody>
      </p:sp>
    </p:spTree>
    <p:extLst>
      <p:ext uri="{BB962C8B-B14F-4D97-AF65-F5344CB8AC3E}">
        <p14:creationId xmlns:p14="http://schemas.microsoft.com/office/powerpoint/2010/main" val="10866858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68</a:t>
            </a:fld>
            <a:endParaRPr lang="de-CH"/>
          </a:p>
        </p:txBody>
      </p:sp>
      <p:sp>
        <p:nvSpPr>
          <p:cNvPr id="13" name="Textfeld 12"/>
          <p:cNvSpPr txBox="1"/>
          <p:nvPr/>
        </p:nvSpPr>
        <p:spPr>
          <a:xfrm>
            <a:off x="4350552" y="195040"/>
            <a:ext cx="2686698" cy="369332"/>
          </a:xfrm>
          <a:prstGeom prst="rect">
            <a:avLst/>
          </a:prstGeom>
          <a:noFill/>
        </p:spPr>
        <p:txBody>
          <a:bodyPr wrap="none" rtlCol="0">
            <a:spAutoFit/>
          </a:bodyPr>
          <a:lstStyle/>
          <a:p>
            <a:r>
              <a:rPr lang="de-CH" dirty="0" smtClean="0">
                <a:solidFill>
                  <a:schemeClr val="accent1">
                    <a:lumMod val="75000"/>
                  </a:schemeClr>
                </a:solidFill>
              </a:rPr>
              <a:t>Malignes Melanom sternal</a:t>
            </a:r>
            <a:endParaRPr lang="de-CH" dirty="0">
              <a:solidFill>
                <a:schemeClr val="accent1">
                  <a:lumMod val="75000"/>
                </a:schemeClr>
              </a:solidFill>
            </a:endParaRPr>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709" y="788274"/>
            <a:ext cx="9738946" cy="5499710"/>
          </a:xfrm>
          <a:prstGeom prst="rect">
            <a:avLst/>
          </a:prstGeom>
        </p:spPr>
      </p:pic>
      <p:sp>
        <p:nvSpPr>
          <p:cNvPr id="5"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4</a:t>
            </a:r>
            <a:endParaRPr lang="de-CH" dirty="0"/>
          </a:p>
        </p:txBody>
      </p:sp>
    </p:spTree>
    <p:extLst>
      <p:ext uri="{BB962C8B-B14F-4D97-AF65-F5344CB8AC3E}">
        <p14:creationId xmlns:p14="http://schemas.microsoft.com/office/powerpoint/2010/main" val="14950334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69</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16 –Welche Aussage zu Fall 4 trifft zu?</a:t>
            </a:r>
          </a:p>
          <a:p>
            <a:pPr marL="342900" indent="-342900">
              <a:buFont typeface="+mj-lt"/>
              <a:buAutoNum type="alphaLcParenR"/>
            </a:pPr>
            <a:r>
              <a:rPr lang="de-CH" sz="1800" b="1" dirty="0" smtClean="0"/>
              <a:t>Beidseitiger Abfluss nach </a:t>
            </a:r>
            <a:r>
              <a:rPr lang="de-CH" sz="1800" b="1" dirty="0" err="1" smtClean="0"/>
              <a:t>axillär</a:t>
            </a:r>
            <a:r>
              <a:rPr lang="de-CH" sz="1800" b="1" dirty="0" smtClean="0"/>
              <a:t> – daher beidseitige </a:t>
            </a:r>
            <a:r>
              <a:rPr lang="de-CH" sz="1800" b="1" dirty="0" err="1" smtClean="0"/>
              <a:t>Sentinellymphknoten</a:t>
            </a:r>
            <a:r>
              <a:rPr lang="de-CH" sz="1800" b="1" dirty="0" smtClean="0"/>
              <a:t>.</a:t>
            </a:r>
          </a:p>
          <a:p>
            <a:pPr marL="342900" indent="-342900">
              <a:buFont typeface="+mj-lt"/>
              <a:buAutoNum type="alphaLcParenR"/>
            </a:pPr>
            <a:r>
              <a:rPr lang="de-CH" sz="1800" b="1" dirty="0" smtClean="0"/>
              <a:t>Rechtsseitig zwei Abflussbahnen, linksseitig eine Abflussbahn. </a:t>
            </a:r>
          </a:p>
          <a:p>
            <a:pPr marL="342900" indent="-342900">
              <a:buFont typeface="+mj-lt"/>
              <a:buAutoNum type="alphaLcParenR"/>
            </a:pPr>
            <a:r>
              <a:rPr lang="de-CH" sz="1800" b="1" dirty="0" smtClean="0"/>
              <a:t>Weitere </a:t>
            </a:r>
            <a:r>
              <a:rPr lang="de-CH" sz="1800" b="1" dirty="0" err="1" smtClean="0"/>
              <a:t>Sentinel</a:t>
            </a:r>
            <a:r>
              <a:rPr lang="de-CH" sz="1800" b="1" dirty="0" smtClean="0"/>
              <a:t>-Lymphknoten können anhand der angefertigten Bilder ausgeschlossen werden.</a:t>
            </a:r>
          </a:p>
          <a:p>
            <a:pPr marL="457200" lvl="1" indent="0">
              <a:buNone/>
            </a:pPr>
            <a:endParaRPr lang="de-CH" sz="1600" i="1" dirty="0" smtClean="0"/>
          </a:p>
          <a:p>
            <a:pPr marL="457200" lvl="1" indent="0">
              <a:buNone/>
            </a:pPr>
            <a:endParaRPr lang="de-CH" sz="1600" i="1" dirty="0"/>
          </a:p>
          <a:p>
            <a:pPr marL="457200" lvl="1" indent="0">
              <a:buNone/>
            </a:pPr>
            <a:endParaRPr lang="de-CH" sz="1600" i="1" dirty="0" smtClean="0"/>
          </a:p>
          <a:p>
            <a:pPr marL="457200" lvl="1" indent="0">
              <a:buNone/>
            </a:pPr>
            <a:endParaRPr lang="de-CH" sz="1600" i="1" dirty="0"/>
          </a:p>
          <a:p>
            <a:pPr marL="457200" lvl="1" indent="0">
              <a:buNone/>
            </a:pPr>
            <a:endParaRPr lang="de-CH" sz="1600" i="1" dirty="0" smtClean="0"/>
          </a:p>
          <a:p>
            <a:pPr marL="457200" lvl="1" indent="0">
              <a:buNone/>
            </a:pPr>
            <a:endParaRPr lang="de-CH" sz="1600" i="1" dirty="0"/>
          </a:p>
          <a:p>
            <a:pPr marL="457200" lvl="1" indent="0">
              <a:buNone/>
            </a:pPr>
            <a:endParaRPr lang="de-CH" sz="1600" i="1" dirty="0" smtClean="0"/>
          </a:p>
          <a:p>
            <a:pPr marL="0" indent="0">
              <a:buNone/>
            </a:pPr>
            <a:endParaRPr lang="de-CH" sz="1400" dirty="0"/>
          </a:p>
        </p:txBody>
      </p:sp>
    </p:spTree>
    <p:extLst>
      <p:ext uri="{BB962C8B-B14F-4D97-AF65-F5344CB8AC3E}">
        <p14:creationId xmlns:p14="http://schemas.microsoft.com/office/powerpoint/2010/main" val="4189791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7</a:t>
            </a:fld>
            <a:endParaRPr lang="de-CH" dirty="0">
              <a:solidFill>
                <a:schemeClr val="tx1"/>
              </a:solidFill>
            </a:endParaRPr>
          </a:p>
        </p:txBody>
      </p:sp>
      <p:sp>
        <p:nvSpPr>
          <p:cNvPr id="7" name="Inhaltsplatzhalter 2"/>
          <p:cNvSpPr>
            <a:spLocks noGrp="1"/>
          </p:cNvSpPr>
          <p:nvPr>
            <p:ph idx="1"/>
          </p:nvPr>
        </p:nvSpPr>
        <p:spPr>
          <a:xfrm>
            <a:off x="895864" y="1886727"/>
            <a:ext cx="9559700" cy="4846582"/>
          </a:xfrm>
        </p:spPr>
        <p:txBody>
          <a:bodyPr>
            <a:normAutofit lnSpcReduction="10000"/>
          </a:bodyPr>
          <a:lstStyle/>
          <a:p>
            <a:pPr marL="0" indent="0">
              <a:buNone/>
            </a:pPr>
            <a:r>
              <a:rPr lang="de-CH" sz="1800" b="1" dirty="0" smtClean="0"/>
              <a:t>1 - Was ist ein Radiopharmakon und wie funktioniert es?</a:t>
            </a:r>
          </a:p>
          <a:p>
            <a:pPr marL="342900" indent="-342900">
              <a:buFont typeface="+mj-lt"/>
              <a:buAutoNum type="alphaLcParenR"/>
            </a:pPr>
            <a:r>
              <a:rPr lang="de-CH" sz="1800" b="1" dirty="0" smtClean="0"/>
              <a:t>Ein Radiopharmakon besteht aus einem Radionuklid und einem Trägermolekül, welches die biologische Funktion bestimmt.</a:t>
            </a:r>
          </a:p>
          <a:p>
            <a:pPr marL="457200" lvl="1" indent="0">
              <a:buNone/>
            </a:pPr>
            <a:r>
              <a:rPr lang="de-CH" sz="1600" i="1" dirty="0" smtClean="0"/>
              <a:t>Korrekt!</a:t>
            </a:r>
          </a:p>
          <a:p>
            <a:pPr marL="342900" indent="-342900">
              <a:buFont typeface="+mj-lt"/>
              <a:buAutoNum type="alphaLcParenR"/>
            </a:pPr>
            <a:r>
              <a:rPr lang="de-CH" sz="1800" b="1" dirty="0" smtClean="0"/>
              <a:t>Ein Radiopharmakon besteht aus einem radioaktiven Molekül, welches eine bestimmte biologische Funktion hat.</a:t>
            </a:r>
          </a:p>
          <a:p>
            <a:pPr marL="457200" lvl="1" indent="0">
              <a:buNone/>
            </a:pPr>
            <a:r>
              <a:rPr lang="de-CH" sz="1600" i="1" dirty="0" smtClean="0"/>
              <a:t>Der Begriff radioaktives Molekül ist unscharf. Radioaktiv ist das an das Molekül gekoppelte Radionuklid – also ein Atom innerhalb des Molekülverbundes. Das für eine bestimmte Funktion designte und hergestellte Molekül wird mit dem radioaktiven Nuklid markiert. Beide zusammen ergeben dann das Radiopharmakon.</a:t>
            </a:r>
          </a:p>
          <a:p>
            <a:pPr marL="342900" indent="-342900">
              <a:buFont typeface="+mj-lt"/>
              <a:buAutoNum type="alphaLcParenR"/>
            </a:pPr>
            <a:r>
              <a:rPr lang="de-CH" sz="1800" b="1" dirty="0" smtClean="0"/>
              <a:t>Ein Radiopharmakon besteht aus einem biologischen Nuklid, welches an einen radioaktiven Tracer gekoppelt ist.</a:t>
            </a:r>
          </a:p>
          <a:p>
            <a:pPr marL="457200" lvl="1" indent="0">
              <a:buNone/>
            </a:pPr>
            <a:r>
              <a:rPr lang="de-CH" sz="1600" i="1" dirty="0" smtClean="0"/>
              <a:t>Tracer = Radiopharmakon. Das Nuklid bezeichnet den radioaktiven Bestandteil.</a:t>
            </a:r>
          </a:p>
          <a:p>
            <a:pPr marL="342900" indent="-342900">
              <a:buFont typeface="+mj-lt"/>
              <a:buAutoNum type="alphaLcParenR"/>
            </a:pPr>
            <a:r>
              <a:rPr lang="de-CH" sz="1800" b="1" dirty="0" smtClean="0"/>
              <a:t>Ein Radiopharmakon ist immer ein Radionuklid, welches eine bestimmte biologische Funktion hat.</a:t>
            </a:r>
          </a:p>
          <a:p>
            <a:pPr marL="457200" lvl="1" indent="0">
              <a:buNone/>
            </a:pPr>
            <a:r>
              <a:rPr lang="de-CH" sz="1600" i="1" dirty="0" smtClean="0"/>
              <a:t>Radioaktives Jod für Schilddrüsenszintigraphien und –</a:t>
            </a:r>
            <a:r>
              <a:rPr lang="de-CH" sz="1600" i="1" dirty="0" err="1" smtClean="0"/>
              <a:t>therapien</a:t>
            </a:r>
            <a:r>
              <a:rPr lang="de-CH" sz="1600" i="1" dirty="0" smtClean="0"/>
              <a:t> oder auch radioaktives Fluor sind Beispiele, bei denen ein Trägermolekül nicht gebraucht wird, um eine biologische Funktion darzustellen. Die meisten Radiopharmaka sind jedoch in der Regel spezifisch designte und hergestellte Molekülstrukturen, die mit einem Radionuklid markiert werden. </a:t>
            </a:r>
            <a:endParaRPr lang="de-CH" sz="1600" i="1" dirty="0"/>
          </a:p>
        </p:txBody>
      </p:sp>
      <p:pic>
        <p:nvPicPr>
          <p:cNvPr id="3" name="Grafik 2"/>
          <p:cNvPicPr>
            <a:picLocks noChangeAspect="1"/>
          </p:cNvPicPr>
          <p:nvPr/>
        </p:nvPicPr>
        <p:blipFill>
          <a:blip r:embed="rId2"/>
          <a:stretch>
            <a:fillRect/>
          </a:stretch>
        </p:blipFill>
        <p:spPr>
          <a:xfrm>
            <a:off x="8961" y="2244966"/>
            <a:ext cx="12174077" cy="4214200"/>
          </a:xfrm>
          <a:prstGeom prst="rect">
            <a:avLst/>
          </a:prstGeom>
        </p:spPr>
      </p:pic>
      <p:sp>
        <p:nvSpPr>
          <p:cNvPr id="4" name="Pfeil nach unten 3"/>
          <p:cNvSpPr/>
          <p:nvPr/>
        </p:nvSpPr>
        <p:spPr>
          <a:xfrm rot="4498769">
            <a:off x="3655769" y="2730816"/>
            <a:ext cx="218872" cy="1425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Pfeil nach unten 7"/>
          <p:cNvSpPr/>
          <p:nvPr/>
        </p:nvSpPr>
        <p:spPr>
          <a:xfrm rot="17415404">
            <a:off x="7816259" y="2945571"/>
            <a:ext cx="218872" cy="9496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feld 5"/>
          <p:cNvSpPr txBox="1"/>
          <p:nvPr/>
        </p:nvSpPr>
        <p:spPr>
          <a:xfrm>
            <a:off x="2086583" y="6427816"/>
            <a:ext cx="1567545" cy="369332"/>
          </a:xfrm>
          <a:prstGeom prst="rect">
            <a:avLst/>
          </a:prstGeom>
          <a:noFill/>
        </p:spPr>
        <p:txBody>
          <a:bodyPr wrap="none" rtlCol="0">
            <a:spAutoFit/>
          </a:bodyPr>
          <a:lstStyle/>
          <a:p>
            <a:r>
              <a:rPr lang="de-CH" i="1" dirty="0" smtClean="0">
                <a:solidFill>
                  <a:srgbClr val="FF0000"/>
                </a:solidFill>
              </a:rPr>
              <a:t>Macht das Bild</a:t>
            </a:r>
            <a:endParaRPr lang="de-CH" i="1" dirty="0">
              <a:solidFill>
                <a:srgbClr val="FF0000"/>
              </a:solidFill>
            </a:endParaRPr>
          </a:p>
        </p:txBody>
      </p:sp>
      <p:sp>
        <p:nvSpPr>
          <p:cNvPr id="9" name="Textfeld 8"/>
          <p:cNvSpPr txBox="1"/>
          <p:nvPr/>
        </p:nvSpPr>
        <p:spPr>
          <a:xfrm>
            <a:off x="8379562" y="6425442"/>
            <a:ext cx="2450094" cy="369332"/>
          </a:xfrm>
          <a:prstGeom prst="rect">
            <a:avLst/>
          </a:prstGeom>
          <a:noFill/>
        </p:spPr>
        <p:txBody>
          <a:bodyPr wrap="none" rtlCol="0">
            <a:spAutoFit/>
          </a:bodyPr>
          <a:lstStyle/>
          <a:p>
            <a:r>
              <a:rPr lang="de-CH" i="1" dirty="0" smtClean="0">
                <a:solidFill>
                  <a:srgbClr val="FF0000"/>
                </a:solidFill>
              </a:rPr>
              <a:t>Bestimmt wohin es geht</a:t>
            </a:r>
            <a:endParaRPr lang="de-CH" i="1" dirty="0">
              <a:solidFill>
                <a:srgbClr val="FF0000"/>
              </a:solidFill>
            </a:endParaRPr>
          </a:p>
        </p:txBody>
      </p:sp>
    </p:spTree>
    <p:extLst>
      <p:ext uri="{BB962C8B-B14F-4D97-AF65-F5344CB8AC3E}">
        <p14:creationId xmlns:p14="http://schemas.microsoft.com/office/powerpoint/2010/main" val="26659205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70</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16 –Welche Aussage zu Fall 4 trifft zu?</a:t>
            </a:r>
          </a:p>
          <a:p>
            <a:pPr marL="342900" indent="-342900">
              <a:buFont typeface="+mj-lt"/>
              <a:buAutoNum type="alphaLcParenR"/>
            </a:pPr>
            <a:r>
              <a:rPr lang="de-CH" sz="1800" b="1" dirty="0" smtClean="0"/>
              <a:t>Beidseitiger Abfluss nach </a:t>
            </a:r>
            <a:r>
              <a:rPr lang="de-CH" sz="1800" b="1" dirty="0" err="1" smtClean="0"/>
              <a:t>axillär</a:t>
            </a:r>
            <a:r>
              <a:rPr lang="de-CH" sz="1800" b="1" dirty="0" smtClean="0"/>
              <a:t> – daher beidseitige </a:t>
            </a:r>
            <a:r>
              <a:rPr lang="de-CH" sz="1800" b="1" dirty="0" err="1" smtClean="0"/>
              <a:t>Sentinellymphknoten</a:t>
            </a:r>
            <a:r>
              <a:rPr lang="de-CH" sz="1800" b="1" dirty="0" smtClean="0"/>
              <a:t>.</a:t>
            </a:r>
          </a:p>
          <a:p>
            <a:pPr marL="457200" lvl="1" indent="0">
              <a:buNone/>
            </a:pPr>
            <a:r>
              <a:rPr lang="de-CH" sz="1600" i="1" dirty="0" smtClean="0"/>
              <a:t>Korrekt! Linksseitig mit zwei Abflussbahnen, daher linksseitig vermutlich mehrere </a:t>
            </a:r>
            <a:r>
              <a:rPr lang="de-CH" sz="1600" i="1" dirty="0" err="1" smtClean="0"/>
              <a:t>Sentinel</a:t>
            </a:r>
            <a:r>
              <a:rPr lang="de-CH" sz="1600" i="1" dirty="0" smtClean="0"/>
              <a:t>-Lymphknoten (im Bild nicht entsprechend markiert)</a:t>
            </a:r>
          </a:p>
          <a:p>
            <a:pPr marL="342900" indent="-342900">
              <a:buFont typeface="+mj-lt"/>
              <a:buAutoNum type="alphaLcParenR"/>
            </a:pPr>
            <a:r>
              <a:rPr lang="de-CH" sz="1800" b="1" dirty="0" smtClean="0"/>
              <a:t>Rechtsseitig zwei Abflussbahnen, linksseitig eine Abflussbahn. </a:t>
            </a:r>
          </a:p>
          <a:p>
            <a:pPr marL="457200" lvl="1" indent="0">
              <a:buNone/>
            </a:pPr>
            <a:r>
              <a:rPr lang="de-CH" sz="1600" i="1" dirty="0" smtClean="0"/>
              <a:t>Falsch! Anders herum!</a:t>
            </a:r>
          </a:p>
          <a:p>
            <a:pPr marL="342900" indent="-342900">
              <a:buFont typeface="+mj-lt"/>
              <a:buAutoNum type="alphaLcParenR"/>
            </a:pPr>
            <a:r>
              <a:rPr lang="de-CH" sz="1800" b="1" dirty="0" smtClean="0"/>
              <a:t>Weitere </a:t>
            </a:r>
            <a:r>
              <a:rPr lang="de-CH" sz="1800" b="1" dirty="0" err="1" smtClean="0"/>
              <a:t>Sentinel</a:t>
            </a:r>
            <a:r>
              <a:rPr lang="de-CH" sz="1800" b="1" dirty="0" smtClean="0"/>
              <a:t>-Lymphknoten können anhand der angefertigten Bilder ausgeschlossen werden.</a:t>
            </a:r>
          </a:p>
          <a:p>
            <a:pPr marL="457200" lvl="1" indent="0">
              <a:buNone/>
            </a:pPr>
            <a:r>
              <a:rPr lang="de-CH" sz="1600" i="1" dirty="0" smtClean="0"/>
              <a:t>Falsch! Im Körperstammbereich müssen beim malignen Melanom auch Beckenaufnahmen angefertigt werden, um einen Abfluss nach kaudal auszuschliessen – selbst wenn keine Abflussbahn erkennbar ist. Dafür braucht man aber kein SPECT (vgl. Antwort d)</a:t>
            </a:r>
          </a:p>
          <a:p>
            <a:pPr marL="457200" lvl="1" indent="0">
              <a:buNone/>
            </a:pPr>
            <a:endParaRPr lang="de-CH" sz="1600" i="1" dirty="0"/>
          </a:p>
          <a:p>
            <a:pPr marL="457200" lvl="1" indent="0">
              <a:buNone/>
            </a:pPr>
            <a:endParaRPr lang="de-CH" sz="1600" i="1" dirty="0" smtClean="0"/>
          </a:p>
          <a:p>
            <a:pPr marL="457200" lvl="1" indent="0">
              <a:buNone/>
            </a:pPr>
            <a:endParaRPr lang="de-CH" sz="1600" i="1" dirty="0"/>
          </a:p>
          <a:p>
            <a:pPr marL="457200" lvl="1" indent="0">
              <a:buNone/>
            </a:pPr>
            <a:endParaRPr lang="de-CH" sz="1600" i="1" dirty="0" smtClean="0"/>
          </a:p>
          <a:p>
            <a:pPr marL="457200" lvl="1" indent="0">
              <a:buNone/>
            </a:pPr>
            <a:endParaRPr lang="de-CH" sz="1600" i="1" dirty="0"/>
          </a:p>
          <a:p>
            <a:pPr marL="457200" lvl="1" indent="0">
              <a:buNone/>
            </a:pPr>
            <a:endParaRPr lang="de-CH" sz="1600" i="1" dirty="0" smtClean="0"/>
          </a:p>
          <a:p>
            <a:pPr marL="0" indent="0">
              <a:buNone/>
            </a:pPr>
            <a:endParaRPr lang="de-CH" sz="1400" dirty="0"/>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19540" b="16009"/>
          <a:stretch/>
        </p:blipFill>
        <p:spPr>
          <a:xfrm>
            <a:off x="3441495" y="4836461"/>
            <a:ext cx="5203655" cy="1896848"/>
          </a:xfrm>
          <a:prstGeom prst="rect">
            <a:avLst/>
          </a:prstGeom>
        </p:spPr>
      </p:pic>
    </p:spTree>
    <p:extLst>
      <p:ext uri="{BB962C8B-B14F-4D97-AF65-F5344CB8AC3E}">
        <p14:creationId xmlns:p14="http://schemas.microsoft.com/office/powerpoint/2010/main" val="3114415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71</a:t>
            </a:fld>
            <a:endParaRPr lang="de-CH"/>
          </a:p>
        </p:txBody>
      </p:sp>
      <p:sp>
        <p:nvSpPr>
          <p:cNvPr id="13" name="Textfeld 12"/>
          <p:cNvSpPr txBox="1"/>
          <p:nvPr/>
        </p:nvSpPr>
        <p:spPr>
          <a:xfrm>
            <a:off x="4350552" y="195040"/>
            <a:ext cx="2688557" cy="369332"/>
          </a:xfrm>
          <a:prstGeom prst="rect">
            <a:avLst/>
          </a:prstGeom>
          <a:noFill/>
        </p:spPr>
        <p:txBody>
          <a:bodyPr wrap="none" rtlCol="0">
            <a:spAutoFit/>
          </a:bodyPr>
          <a:lstStyle/>
          <a:p>
            <a:r>
              <a:rPr lang="de-CH" dirty="0" smtClean="0">
                <a:solidFill>
                  <a:schemeClr val="accent1">
                    <a:lumMod val="75000"/>
                  </a:schemeClr>
                </a:solidFill>
              </a:rPr>
              <a:t>Malignes Melanom lumbal</a:t>
            </a:r>
            <a:endParaRPr lang="de-CH" dirty="0">
              <a:solidFill>
                <a:schemeClr val="accent1">
                  <a:lumMod val="75000"/>
                </a:schemeClr>
              </a:solidFill>
            </a:endParaRPr>
          </a:p>
        </p:txBody>
      </p:sp>
      <p:pic>
        <p:nvPicPr>
          <p:cNvPr id="5" name="Grafik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17234" y="634072"/>
            <a:ext cx="4313383" cy="5920758"/>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5710" y="2355273"/>
            <a:ext cx="5643418" cy="2258146"/>
          </a:xfrm>
          <a:prstGeom prst="rect">
            <a:avLst/>
          </a:prstGeom>
        </p:spPr>
      </p:pic>
      <p:sp>
        <p:nvSpPr>
          <p:cNvPr id="6"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5</a:t>
            </a:r>
            <a:endParaRPr lang="de-CH" dirty="0"/>
          </a:p>
        </p:txBody>
      </p:sp>
    </p:spTree>
    <p:extLst>
      <p:ext uri="{BB962C8B-B14F-4D97-AF65-F5344CB8AC3E}">
        <p14:creationId xmlns:p14="http://schemas.microsoft.com/office/powerpoint/2010/main" val="14854504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72</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17 –Welche Aussage zu Fall 5 trifft </a:t>
            </a:r>
            <a:r>
              <a:rPr lang="de-CH" sz="1800" b="1" u="sng" dirty="0" smtClean="0"/>
              <a:t>nicht</a:t>
            </a:r>
            <a:r>
              <a:rPr lang="de-CH" sz="1800" b="1" dirty="0" smtClean="0"/>
              <a:t> zu?</a:t>
            </a:r>
          </a:p>
          <a:p>
            <a:pPr marL="342900" indent="-342900">
              <a:buFont typeface="+mj-lt"/>
              <a:buAutoNum type="alphaLcParenR"/>
            </a:pPr>
            <a:r>
              <a:rPr lang="de-CH" sz="1800" b="1" dirty="0" smtClean="0"/>
              <a:t>Abfluss nach links </a:t>
            </a:r>
            <a:r>
              <a:rPr lang="de-CH" sz="1800" b="1" dirty="0" err="1" smtClean="0"/>
              <a:t>axillär</a:t>
            </a:r>
            <a:r>
              <a:rPr lang="de-CH" sz="1800" b="1" dirty="0" smtClean="0"/>
              <a:t>. </a:t>
            </a:r>
          </a:p>
          <a:p>
            <a:pPr marL="342900" indent="-342900">
              <a:buFont typeface="+mj-lt"/>
              <a:buAutoNum type="alphaLcParenR"/>
            </a:pPr>
            <a:r>
              <a:rPr lang="de-CH" sz="1800" b="1" dirty="0" smtClean="0"/>
              <a:t>Zusätzlicher Speicherherd in der dorsalen Projektion muss weiter abgeklärt werden. </a:t>
            </a:r>
          </a:p>
          <a:p>
            <a:pPr marL="342900" indent="-342900">
              <a:buFont typeface="+mj-lt"/>
              <a:buAutoNum type="alphaLcParenR"/>
            </a:pPr>
            <a:r>
              <a:rPr lang="de-CH" sz="1800" b="1" dirty="0" smtClean="0"/>
              <a:t>Kein Abfluss nach inguinal.</a:t>
            </a:r>
          </a:p>
          <a:p>
            <a:pPr marL="342900" indent="-342900">
              <a:buFont typeface="+mj-lt"/>
              <a:buAutoNum type="alphaLcParenR"/>
            </a:pPr>
            <a:r>
              <a:rPr lang="de-CH" sz="1800" b="1" dirty="0" smtClean="0"/>
              <a:t>Vollständige Aufnahme. Alles ist klar! </a:t>
            </a:r>
            <a:endParaRPr lang="de-CH" sz="1200" dirty="0"/>
          </a:p>
        </p:txBody>
      </p:sp>
    </p:spTree>
    <p:extLst>
      <p:ext uri="{BB962C8B-B14F-4D97-AF65-F5344CB8AC3E}">
        <p14:creationId xmlns:p14="http://schemas.microsoft.com/office/powerpoint/2010/main" val="30825670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73</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17 –Welche Aussage zu Fall 5 trifft </a:t>
            </a:r>
            <a:r>
              <a:rPr lang="de-CH" sz="1800" b="1" u="sng" dirty="0" smtClean="0"/>
              <a:t>nicht</a:t>
            </a:r>
            <a:r>
              <a:rPr lang="de-CH" sz="1800" b="1" dirty="0" smtClean="0"/>
              <a:t> zu?</a:t>
            </a:r>
          </a:p>
          <a:p>
            <a:pPr marL="342900" indent="-342900">
              <a:buFont typeface="+mj-lt"/>
              <a:buAutoNum type="alphaLcParenR"/>
            </a:pPr>
            <a:r>
              <a:rPr lang="de-CH" sz="1800" b="1" dirty="0" smtClean="0"/>
              <a:t>Abfluss </a:t>
            </a:r>
            <a:r>
              <a:rPr lang="de-CH" sz="1800" b="1" smtClean="0"/>
              <a:t>nach links </a:t>
            </a:r>
            <a:r>
              <a:rPr lang="de-CH" sz="1800" b="1" dirty="0" err="1" smtClean="0"/>
              <a:t>axillär</a:t>
            </a:r>
            <a:r>
              <a:rPr lang="de-CH" sz="1800" b="1" dirty="0" smtClean="0"/>
              <a:t>. </a:t>
            </a:r>
          </a:p>
          <a:p>
            <a:pPr marL="457200" lvl="1" indent="0">
              <a:buNone/>
            </a:pPr>
            <a:r>
              <a:rPr lang="de-CH" sz="1600" i="1" dirty="0" smtClean="0"/>
              <a:t>Korrekt! Zwei SLK rechts, bei vermutlich später Aufteilung der Abflussbahn.</a:t>
            </a:r>
          </a:p>
          <a:p>
            <a:pPr marL="342900" indent="-342900">
              <a:buFont typeface="+mj-lt"/>
              <a:buAutoNum type="alphaLcParenR"/>
            </a:pPr>
            <a:r>
              <a:rPr lang="de-CH" sz="1800" b="1" dirty="0" smtClean="0"/>
              <a:t>Zusätzlicher Speicherherd in der dorsalen Projektion muss weiter abgeklärt werden. </a:t>
            </a:r>
          </a:p>
          <a:p>
            <a:pPr marL="457200" lvl="1" indent="0">
              <a:buNone/>
            </a:pPr>
            <a:r>
              <a:rPr lang="de-CH" sz="1600" i="1" dirty="0" smtClean="0"/>
              <a:t>Korrekt! Der Speicherherd muss weiter abklärt werden. Es kann sich um einen subkutan gelegenen Lymphknoten</a:t>
            </a:r>
          </a:p>
          <a:p>
            <a:pPr marL="457200" lvl="1" indent="0">
              <a:buNone/>
            </a:pPr>
            <a:r>
              <a:rPr lang="de-CH" sz="1600" i="1" dirty="0"/>
              <a:t>o</a:t>
            </a:r>
            <a:r>
              <a:rPr lang="de-CH" sz="1600" i="1" dirty="0" smtClean="0"/>
              <a:t>der um einen tiefer liegenden Lymphknoten handeln. Hier ist ein SPECT/CT hilfreich:</a:t>
            </a:r>
          </a:p>
          <a:p>
            <a:pPr marL="457200" lvl="1" indent="0">
              <a:buNone/>
            </a:pPr>
            <a:endParaRPr lang="de-CH" sz="1600" i="1" dirty="0"/>
          </a:p>
          <a:p>
            <a:pPr marL="457200" lvl="1" indent="0">
              <a:buNone/>
            </a:pPr>
            <a:endParaRPr lang="de-CH" sz="1600" i="1" dirty="0" smtClean="0"/>
          </a:p>
          <a:p>
            <a:pPr marL="457200" lvl="1" indent="0">
              <a:buNone/>
            </a:pPr>
            <a:endParaRPr lang="de-CH" sz="1600" i="1" dirty="0"/>
          </a:p>
          <a:p>
            <a:pPr marL="457200" lvl="1" indent="0">
              <a:buNone/>
            </a:pPr>
            <a:endParaRPr lang="de-CH" sz="1600" i="1" dirty="0" smtClean="0"/>
          </a:p>
          <a:p>
            <a:pPr marL="457200" lvl="1" indent="0">
              <a:buNone/>
            </a:pPr>
            <a:endParaRPr lang="de-CH" sz="1600" i="1" dirty="0"/>
          </a:p>
          <a:p>
            <a:pPr marL="457200" lvl="1" indent="0">
              <a:buNone/>
            </a:pPr>
            <a:endParaRPr lang="de-CH" sz="1600" i="1" dirty="0" smtClean="0"/>
          </a:p>
          <a:p>
            <a:pPr marL="457200" lvl="1" indent="0">
              <a:buNone/>
            </a:pPr>
            <a:r>
              <a:rPr lang="de-CH" sz="1600" i="1" dirty="0" smtClean="0"/>
              <a:t>  </a:t>
            </a:r>
          </a:p>
          <a:p>
            <a:pPr marL="342900" indent="-342900">
              <a:buFont typeface="+mj-lt"/>
              <a:buAutoNum type="alphaLcParenR"/>
            </a:pPr>
            <a:r>
              <a:rPr lang="de-CH" sz="1800" b="1" dirty="0" smtClean="0"/>
              <a:t>Kein Abfluss nach inguinal. </a:t>
            </a:r>
            <a:r>
              <a:rPr lang="de-CH" sz="1600" i="1" dirty="0" smtClean="0"/>
              <a:t>Korrekt!</a:t>
            </a:r>
            <a:endParaRPr lang="de-CH" sz="1800" b="1" dirty="0" smtClean="0"/>
          </a:p>
          <a:p>
            <a:pPr marL="342900" indent="-342900">
              <a:buFont typeface="+mj-lt"/>
              <a:buAutoNum type="alphaLcParenR"/>
            </a:pPr>
            <a:r>
              <a:rPr lang="de-CH" sz="1800" b="1" dirty="0" smtClean="0"/>
              <a:t>Vollständige Aufnahme. Alles ist klar! </a:t>
            </a:r>
            <a:r>
              <a:rPr lang="de-CH" sz="1600" i="1" dirty="0" smtClean="0"/>
              <a:t>Falsche Aussage – richtige Antwort</a:t>
            </a:r>
            <a:endParaRPr lang="de-CH" sz="1200" dirty="0"/>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22097"/>
          <a:stretch/>
        </p:blipFill>
        <p:spPr>
          <a:xfrm>
            <a:off x="1443867" y="3814617"/>
            <a:ext cx="3441311" cy="1958110"/>
          </a:xfrm>
          <a:prstGeom prst="rect">
            <a:avLst/>
          </a:prstGeom>
        </p:spPr>
      </p:pic>
      <p:cxnSp>
        <p:nvCxnSpPr>
          <p:cNvPr id="8" name="Gerade Verbindung mit Pfeil 7"/>
          <p:cNvCxnSpPr>
            <a:stCxn id="9" idx="1"/>
          </p:cNvCxnSpPr>
          <p:nvPr/>
        </p:nvCxnSpPr>
        <p:spPr>
          <a:xfrm flipH="1">
            <a:off x="3419294" y="4802908"/>
            <a:ext cx="2013887" cy="2863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5433181" y="4618242"/>
            <a:ext cx="2758319" cy="369332"/>
          </a:xfrm>
          <a:prstGeom prst="rect">
            <a:avLst/>
          </a:prstGeom>
          <a:noFill/>
        </p:spPr>
        <p:txBody>
          <a:bodyPr wrap="none" rtlCol="0">
            <a:spAutoFit/>
          </a:bodyPr>
          <a:lstStyle/>
          <a:p>
            <a:r>
              <a:rPr lang="de-CH" dirty="0" smtClean="0">
                <a:solidFill>
                  <a:schemeClr val="accent1">
                    <a:lumMod val="75000"/>
                  </a:schemeClr>
                </a:solidFill>
              </a:rPr>
              <a:t>Abfluss nach paravertebral!</a:t>
            </a:r>
            <a:endParaRPr lang="de-CH" dirty="0">
              <a:solidFill>
                <a:schemeClr val="accent1">
                  <a:lumMod val="75000"/>
                </a:schemeClr>
              </a:solidFill>
            </a:endParaRPr>
          </a:p>
        </p:txBody>
      </p:sp>
      <p:pic>
        <p:nvPicPr>
          <p:cNvPr id="11" name="Grafik 10"/>
          <p:cNvPicPr>
            <a:picLocks noChangeAspect="1"/>
          </p:cNvPicPr>
          <p:nvPr/>
        </p:nvPicPr>
        <p:blipFill rotWithShape="1">
          <a:blip r:embed="rId3" cstate="hqprint">
            <a:extLst>
              <a:ext uri="{28A0092B-C50C-407E-A947-70E740481C1C}">
                <a14:useLocalDpi xmlns:a14="http://schemas.microsoft.com/office/drawing/2010/main"/>
              </a:ext>
            </a:extLst>
          </a:blip>
          <a:srcRect l="32548" t="59647" r="214" b="312"/>
          <a:stretch/>
        </p:blipFill>
        <p:spPr>
          <a:xfrm>
            <a:off x="8591036" y="3792959"/>
            <a:ext cx="2900220" cy="2370757"/>
          </a:xfrm>
          <a:prstGeom prst="rect">
            <a:avLst/>
          </a:prstGeom>
        </p:spPr>
      </p:pic>
      <p:cxnSp>
        <p:nvCxnSpPr>
          <p:cNvPr id="12" name="Gerade Verbindung mit Pfeil 11"/>
          <p:cNvCxnSpPr>
            <a:stCxn id="9" idx="3"/>
          </p:cNvCxnSpPr>
          <p:nvPr/>
        </p:nvCxnSpPr>
        <p:spPr>
          <a:xfrm>
            <a:off x="8191500" y="4802908"/>
            <a:ext cx="1432791" cy="1016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2439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74</a:t>
            </a:fld>
            <a:endParaRPr lang="de-CH"/>
          </a:p>
        </p:txBody>
      </p:sp>
      <p:sp>
        <p:nvSpPr>
          <p:cNvPr id="13" name="Textfeld 12"/>
          <p:cNvSpPr txBox="1"/>
          <p:nvPr/>
        </p:nvSpPr>
        <p:spPr>
          <a:xfrm>
            <a:off x="4350552" y="195040"/>
            <a:ext cx="2617255" cy="369332"/>
          </a:xfrm>
          <a:prstGeom prst="rect">
            <a:avLst/>
          </a:prstGeom>
          <a:noFill/>
        </p:spPr>
        <p:txBody>
          <a:bodyPr wrap="none" rtlCol="0">
            <a:spAutoFit/>
          </a:bodyPr>
          <a:lstStyle/>
          <a:p>
            <a:r>
              <a:rPr lang="de-CH" dirty="0">
                <a:solidFill>
                  <a:schemeClr val="accent1">
                    <a:lumMod val="75000"/>
                  </a:schemeClr>
                </a:solidFill>
              </a:rPr>
              <a:t>Malignes Melanom </a:t>
            </a:r>
            <a:r>
              <a:rPr lang="de-CH" dirty="0" smtClean="0">
                <a:solidFill>
                  <a:schemeClr val="accent1">
                    <a:lumMod val="75000"/>
                  </a:schemeClr>
                </a:solidFill>
              </a:rPr>
              <a:t>dorsal</a:t>
            </a:r>
            <a:endParaRPr lang="de-CH" dirty="0">
              <a:solidFill>
                <a:schemeClr val="accent1">
                  <a:lumMod val="75000"/>
                </a:schemeClr>
              </a:solidFill>
            </a:endParaRPr>
          </a:p>
        </p:txBody>
      </p:sp>
      <p:pic>
        <p:nvPicPr>
          <p:cNvPr id="2" name="Grafik 1"/>
          <p:cNvPicPr>
            <a:picLocks noChangeAspect="1"/>
          </p:cNvPicPr>
          <p:nvPr/>
        </p:nvPicPr>
        <p:blipFill>
          <a:blip r:embed="rId2"/>
          <a:stretch>
            <a:fillRect/>
          </a:stretch>
        </p:blipFill>
        <p:spPr>
          <a:xfrm>
            <a:off x="539228" y="1847332"/>
            <a:ext cx="5435458" cy="3615787"/>
          </a:xfrm>
          <a:prstGeom prst="rect">
            <a:avLst/>
          </a:prstGeom>
        </p:spPr>
      </p:pic>
      <p:pic>
        <p:nvPicPr>
          <p:cNvPr id="6" name="Grafik 5"/>
          <p:cNvPicPr>
            <a:picLocks noChangeAspect="1"/>
          </p:cNvPicPr>
          <p:nvPr/>
        </p:nvPicPr>
        <p:blipFill>
          <a:blip r:embed="rId3"/>
          <a:stretch>
            <a:fillRect/>
          </a:stretch>
        </p:blipFill>
        <p:spPr>
          <a:xfrm>
            <a:off x="6204282" y="1804085"/>
            <a:ext cx="5440092" cy="3571103"/>
          </a:xfrm>
          <a:prstGeom prst="rect">
            <a:avLst/>
          </a:prstGeom>
        </p:spPr>
      </p:pic>
    </p:spTree>
    <p:extLst>
      <p:ext uri="{BB962C8B-B14F-4D97-AF65-F5344CB8AC3E}">
        <p14:creationId xmlns:p14="http://schemas.microsoft.com/office/powerpoint/2010/main" val="36788709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75</a:t>
            </a:fld>
            <a:endParaRPr lang="de-CH"/>
          </a:p>
        </p:txBody>
      </p:sp>
      <p:sp>
        <p:nvSpPr>
          <p:cNvPr id="13" name="Textfeld 12"/>
          <p:cNvSpPr txBox="1"/>
          <p:nvPr/>
        </p:nvSpPr>
        <p:spPr>
          <a:xfrm>
            <a:off x="4350552" y="195040"/>
            <a:ext cx="2617255" cy="369332"/>
          </a:xfrm>
          <a:prstGeom prst="rect">
            <a:avLst/>
          </a:prstGeom>
          <a:noFill/>
        </p:spPr>
        <p:txBody>
          <a:bodyPr wrap="none" rtlCol="0">
            <a:spAutoFit/>
          </a:bodyPr>
          <a:lstStyle/>
          <a:p>
            <a:r>
              <a:rPr lang="de-CH" dirty="0">
                <a:solidFill>
                  <a:schemeClr val="accent1">
                    <a:lumMod val="75000"/>
                  </a:schemeClr>
                </a:solidFill>
              </a:rPr>
              <a:t>Malignes Melanom </a:t>
            </a:r>
            <a:r>
              <a:rPr lang="de-CH" dirty="0" smtClean="0">
                <a:solidFill>
                  <a:schemeClr val="accent1">
                    <a:lumMod val="75000"/>
                  </a:schemeClr>
                </a:solidFill>
              </a:rPr>
              <a:t>dorsal</a:t>
            </a:r>
            <a:endParaRPr lang="de-CH" dirty="0">
              <a:solidFill>
                <a:schemeClr val="accent1">
                  <a:lumMod val="75000"/>
                </a:schemeClr>
              </a:solidFill>
            </a:endParaRPr>
          </a:p>
        </p:txBody>
      </p:sp>
      <p:pic>
        <p:nvPicPr>
          <p:cNvPr id="4" name="SZ - SLN Melanom atypischer Abfluss lumbal_V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12436" y="1087393"/>
            <a:ext cx="3417115" cy="5352407"/>
          </a:xfrm>
          <a:prstGeom prst="rect">
            <a:avLst/>
          </a:prstGeom>
        </p:spPr>
      </p:pic>
      <p:sp>
        <p:nvSpPr>
          <p:cNvPr id="5" name="Textfeld 4"/>
          <p:cNvSpPr txBox="1"/>
          <p:nvPr/>
        </p:nvSpPr>
        <p:spPr>
          <a:xfrm>
            <a:off x="5084805" y="593124"/>
            <a:ext cx="1069908" cy="369332"/>
          </a:xfrm>
          <a:prstGeom prst="rect">
            <a:avLst/>
          </a:prstGeom>
          <a:noFill/>
        </p:spPr>
        <p:txBody>
          <a:bodyPr wrap="none" rtlCol="0">
            <a:spAutoFit/>
          </a:bodyPr>
          <a:lstStyle/>
          <a:p>
            <a:r>
              <a:rPr lang="de-CH" dirty="0" smtClean="0"/>
              <a:t>SPECT/CT</a:t>
            </a:r>
            <a:endParaRPr lang="de-CH" dirty="0"/>
          </a:p>
        </p:txBody>
      </p:sp>
      <p:pic>
        <p:nvPicPr>
          <p:cNvPr id="7" name="SZ - SLN Melanom atypischer Abfluss lumbal_SPECT axia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47284" y="1358342"/>
            <a:ext cx="6000750" cy="4762500"/>
          </a:xfrm>
          <a:prstGeom prst="rect">
            <a:avLst/>
          </a:prstGeom>
        </p:spPr>
      </p:pic>
    </p:spTree>
    <p:extLst>
      <p:ext uri="{BB962C8B-B14F-4D97-AF65-F5344CB8AC3E}">
        <p14:creationId xmlns:p14="http://schemas.microsoft.com/office/powerpoint/2010/main" val="3939086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76</a:t>
            </a:fld>
            <a:endParaRPr lang="de-CH"/>
          </a:p>
        </p:txBody>
      </p:sp>
      <p:sp>
        <p:nvSpPr>
          <p:cNvPr id="13" name="Textfeld 12"/>
          <p:cNvSpPr txBox="1"/>
          <p:nvPr/>
        </p:nvSpPr>
        <p:spPr>
          <a:xfrm>
            <a:off x="4350552" y="195040"/>
            <a:ext cx="2617255" cy="369332"/>
          </a:xfrm>
          <a:prstGeom prst="rect">
            <a:avLst/>
          </a:prstGeom>
          <a:noFill/>
        </p:spPr>
        <p:txBody>
          <a:bodyPr wrap="none" rtlCol="0">
            <a:spAutoFit/>
          </a:bodyPr>
          <a:lstStyle/>
          <a:p>
            <a:r>
              <a:rPr lang="de-CH" dirty="0">
                <a:solidFill>
                  <a:schemeClr val="accent1">
                    <a:lumMod val="75000"/>
                  </a:schemeClr>
                </a:solidFill>
              </a:rPr>
              <a:t>Malignes Melanom </a:t>
            </a:r>
            <a:r>
              <a:rPr lang="de-CH" dirty="0" smtClean="0">
                <a:solidFill>
                  <a:schemeClr val="accent1">
                    <a:lumMod val="75000"/>
                  </a:schemeClr>
                </a:solidFill>
              </a:rPr>
              <a:t>dorsal</a:t>
            </a:r>
            <a:endParaRPr lang="de-CH" dirty="0">
              <a:solidFill>
                <a:schemeClr val="accent1">
                  <a:lumMod val="75000"/>
                </a:schemeClr>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552" y="1668161"/>
            <a:ext cx="2542946" cy="4436076"/>
          </a:xfrm>
          <a:prstGeom prst="rect">
            <a:avLst/>
          </a:prstGeom>
        </p:spPr>
      </p:pic>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l="9780" r="17551"/>
          <a:stretch/>
        </p:blipFill>
        <p:spPr>
          <a:xfrm>
            <a:off x="6048633" y="2464246"/>
            <a:ext cx="3849130" cy="2573588"/>
          </a:xfrm>
          <a:prstGeom prst="rect">
            <a:avLst/>
          </a:prstGeom>
        </p:spPr>
      </p:pic>
    </p:spTree>
    <p:extLst>
      <p:ext uri="{BB962C8B-B14F-4D97-AF65-F5344CB8AC3E}">
        <p14:creationId xmlns:p14="http://schemas.microsoft.com/office/powerpoint/2010/main" val="22702399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77</a:t>
            </a:fld>
            <a:endParaRPr lang="de-CH"/>
          </a:p>
        </p:txBody>
      </p:sp>
      <p:sp>
        <p:nvSpPr>
          <p:cNvPr id="13" name="Textfeld 12"/>
          <p:cNvSpPr txBox="1"/>
          <p:nvPr/>
        </p:nvSpPr>
        <p:spPr>
          <a:xfrm>
            <a:off x="4775199" y="262802"/>
            <a:ext cx="1834990" cy="369332"/>
          </a:xfrm>
          <a:prstGeom prst="rect">
            <a:avLst/>
          </a:prstGeom>
          <a:noFill/>
        </p:spPr>
        <p:txBody>
          <a:bodyPr wrap="none" rtlCol="0">
            <a:spAutoFit/>
          </a:bodyPr>
          <a:lstStyle/>
          <a:p>
            <a:r>
              <a:rPr lang="de-CH" dirty="0" smtClean="0">
                <a:solidFill>
                  <a:schemeClr val="accent1">
                    <a:lumMod val="75000"/>
                  </a:schemeClr>
                </a:solidFill>
              </a:rPr>
              <a:t>Mammakarzinom</a:t>
            </a:r>
            <a:endParaRPr lang="de-CH" dirty="0">
              <a:solidFill>
                <a:schemeClr val="accent1">
                  <a:lumMod val="75000"/>
                </a:schemeClr>
              </a:solidFill>
            </a:endParaRPr>
          </a:p>
        </p:txBody>
      </p:sp>
      <p:pic>
        <p:nvPicPr>
          <p:cNvPr id="2" name="Grafik 1"/>
          <p:cNvPicPr>
            <a:picLocks noChangeAspect="1"/>
          </p:cNvPicPr>
          <p:nvPr/>
        </p:nvPicPr>
        <p:blipFill rotWithShape="1">
          <a:blip r:embed="rId2">
            <a:extLst>
              <a:ext uri="{28A0092B-C50C-407E-A947-70E740481C1C}">
                <a14:useLocalDpi xmlns:a14="http://schemas.microsoft.com/office/drawing/2010/main"/>
              </a:ext>
            </a:extLst>
          </a:blip>
          <a:srcRect b="33448"/>
          <a:stretch/>
        </p:blipFill>
        <p:spPr>
          <a:xfrm>
            <a:off x="684231" y="757961"/>
            <a:ext cx="10221712" cy="3869457"/>
          </a:xfrm>
          <a:prstGeom prst="rect">
            <a:avLst/>
          </a:prstGeom>
        </p:spPr>
      </p:pic>
      <p:sp>
        <p:nvSpPr>
          <p:cNvPr id="5"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6</a:t>
            </a:r>
            <a:endParaRPr lang="de-CH" dirty="0"/>
          </a:p>
        </p:txBody>
      </p:sp>
    </p:spTree>
    <p:extLst>
      <p:ext uri="{BB962C8B-B14F-4D97-AF65-F5344CB8AC3E}">
        <p14:creationId xmlns:p14="http://schemas.microsoft.com/office/powerpoint/2010/main" val="28572441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78</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18 – Welche Aussage zu Fall 6 trifft zu?</a:t>
            </a:r>
          </a:p>
          <a:p>
            <a:pPr marL="342900" indent="-342900">
              <a:buFont typeface="+mj-lt"/>
              <a:buAutoNum type="alphaLcParenR"/>
            </a:pPr>
            <a:r>
              <a:rPr lang="de-CH" sz="1800" b="1" dirty="0" smtClean="0"/>
              <a:t>Abfluss nach links </a:t>
            </a:r>
            <a:r>
              <a:rPr lang="de-CH" sz="1800" b="1" dirty="0" err="1" smtClean="0"/>
              <a:t>axillär</a:t>
            </a:r>
            <a:r>
              <a:rPr lang="de-CH" sz="1800" b="1" dirty="0" smtClean="0"/>
              <a:t>.</a:t>
            </a:r>
          </a:p>
          <a:p>
            <a:pPr marL="342900" indent="-342900">
              <a:buFont typeface="+mj-lt"/>
              <a:buAutoNum type="alphaLcParenR"/>
            </a:pPr>
            <a:r>
              <a:rPr lang="de-CH" sz="1800" b="1" dirty="0" smtClean="0"/>
              <a:t>SLK und nachgeschaltete Lymphknoten rechts </a:t>
            </a:r>
            <a:r>
              <a:rPr lang="de-CH" sz="1800" b="1" dirty="0" err="1" smtClean="0"/>
              <a:t>axillär</a:t>
            </a:r>
            <a:r>
              <a:rPr lang="de-CH" sz="1800" b="1" dirty="0" smtClean="0"/>
              <a:t>. </a:t>
            </a:r>
          </a:p>
          <a:p>
            <a:pPr marL="342900" indent="-342900">
              <a:buFont typeface="+mj-lt"/>
              <a:buAutoNum type="alphaLcParenR"/>
            </a:pPr>
            <a:r>
              <a:rPr lang="de-CH" sz="1800" b="1" dirty="0" smtClean="0"/>
              <a:t>Weitere Speicherherde evtl. inguinal – Zusatzaufnahme erforderlich.</a:t>
            </a:r>
          </a:p>
          <a:p>
            <a:pPr marL="342900" indent="-342900">
              <a:buFont typeface="+mj-lt"/>
              <a:buAutoNum type="alphaLcParenR"/>
            </a:pPr>
            <a:r>
              <a:rPr lang="de-CH" sz="1800" b="1" dirty="0" smtClean="0"/>
              <a:t>Unklarer Befund. SPECT/CT erforderlich!</a:t>
            </a:r>
          </a:p>
          <a:p>
            <a:pPr marL="457200" lvl="1" indent="0">
              <a:buNone/>
            </a:pPr>
            <a:endParaRPr lang="de-CH" sz="1600" i="1" dirty="0"/>
          </a:p>
          <a:p>
            <a:pPr marL="457200" lvl="1" indent="0">
              <a:buNone/>
            </a:pPr>
            <a:endParaRPr lang="de-CH" sz="1600" i="1" dirty="0" smtClean="0"/>
          </a:p>
        </p:txBody>
      </p:sp>
    </p:spTree>
    <p:extLst>
      <p:ext uri="{BB962C8B-B14F-4D97-AF65-F5344CB8AC3E}">
        <p14:creationId xmlns:p14="http://schemas.microsoft.com/office/powerpoint/2010/main" val="20676984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79</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18 – Welche Aussage zu Fall 6 trifft zu?</a:t>
            </a:r>
          </a:p>
          <a:p>
            <a:pPr marL="342900" indent="-342900">
              <a:buFont typeface="+mj-lt"/>
              <a:buAutoNum type="alphaLcParenR"/>
            </a:pPr>
            <a:r>
              <a:rPr lang="de-CH" sz="1800" b="1" dirty="0" smtClean="0"/>
              <a:t>Abfluss nach links </a:t>
            </a:r>
            <a:r>
              <a:rPr lang="de-CH" sz="1800" b="1" dirty="0" err="1" smtClean="0"/>
              <a:t>axillär</a:t>
            </a:r>
            <a:r>
              <a:rPr lang="de-CH" sz="1800" b="1" dirty="0" smtClean="0"/>
              <a:t>.</a:t>
            </a:r>
          </a:p>
          <a:p>
            <a:pPr marL="457200" lvl="1" indent="0">
              <a:buNone/>
            </a:pPr>
            <a:r>
              <a:rPr lang="de-CH" sz="1600" i="1" dirty="0" smtClean="0"/>
              <a:t>Falsch! Rechts!</a:t>
            </a:r>
            <a:r>
              <a:rPr lang="de-CH" sz="1600" b="1" dirty="0" smtClean="0"/>
              <a:t> </a:t>
            </a:r>
          </a:p>
          <a:p>
            <a:pPr marL="342900" indent="-342900">
              <a:buFont typeface="+mj-lt"/>
              <a:buAutoNum type="alphaLcParenR"/>
            </a:pPr>
            <a:r>
              <a:rPr lang="de-CH" sz="1800" b="1" dirty="0" smtClean="0"/>
              <a:t>SLK und nachgeschaltete Lymphknoten rechts </a:t>
            </a:r>
            <a:r>
              <a:rPr lang="de-CH" sz="1800" b="1" dirty="0" err="1" smtClean="0"/>
              <a:t>axillär</a:t>
            </a:r>
            <a:r>
              <a:rPr lang="de-CH" sz="1800" b="1" dirty="0" smtClean="0"/>
              <a:t>. </a:t>
            </a:r>
          </a:p>
          <a:p>
            <a:pPr marL="457200" lvl="1" indent="0">
              <a:buNone/>
            </a:pPr>
            <a:r>
              <a:rPr lang="de-CH" sz="1600" i="1" dirty="0" smtClean="0"/>
              <a:t>Korrekt! </a:t>
            </a:r>
          </a:p>
          <a:p>
            <a:pPr marL="342900" indent="-342900">
              <a:buFont typeface="+mj-lt"/>
              <a:buAutoNum type="alphaLcParenR"/>
            </a:pPr>
            <a:r>
              <a:rPr lang="de-CH" sz="1800" b="1" dirty="0" smtClean="0"/>
              <a:t>Weitere Speicherherde evtl. inguinal – Zusatzaufnahme erforderlich.</a:t>
            </a:r>
          </a:p>
          <a:p>
            <a:pPr marL="457200" lvl="1" indent="0">
              <a:buNone/>
            </a:pPr>
            <a:r>
              <a:rPr lang="de-CH" sz="1600" i="1" dirty="0" smtClean="0"/>
              <a:t>Falsch! Lymphabfluss von der Mamma nach </a:t>
            </a:r>
            <a:r>
              <a:rPr lang="de-CH" sz="1600" i="1" dirty="0" err="1" smtClean="0"/>
              <a:t>axillär</a:t>
            </a:r>
            <a:r>
              <a:rPr lang="de-CH" sz="1600" i="1" dirty="0" smtClean="0"/>
              <a:t>, parasternal, selten nach </a:t>
            </a:r>
            <a:r>
              <a:rPr lang="de-CH" sz="1600" i="1" dirty="0" err="1" smtClean="0"/>
              <a:t>supraklavikulör</a:t>
            </a:r>
            <a:r>
              <a:rPr lang="de-CH" sz="1600" i="1" dirty="0" smtClean="0"/>
              <a:t>.</a:t>
            </a:r>
          </a:p>
          <a:p>
            <a:pPr marL="342900" indent="-342900">
              <a:buFont typeface="+mj-lt"/>
              <a:buAutoNum type="alphaLcParenR"/>
            </a:pPr>
            <a:r>
              <a:rPr lang="de-CH" sz="1800" b="1" dirty="0" smtClean="0"/>
              <a:t>Unklarer Befund. SPECT/CT erforderlich!</a:t>
            </a:r>
          </a:p>
          <a:p>
            <a:pPr marL="457200" lvl="1" indent="0">
              <a:buNone/>
            </a:pPr>
            <a:r>
              <a:rPr lang="de-CH" sz="1600" i="1" dirty="0" smtClean="0"/>
              <a:t>Nein! Befund ist vollständig.</a:t>
            </a:r>
          </a:p>
          <a:p>
            <a:pPr marL="457200" lvl="1" indent="0">
              <a:buNone/>
            </a:pPr>
            <a:endParaRPr lang="de-CH" sz="1600" i="1" dirty="0"/>
          </a:p>
          <a:p>
            <a:pPr marL="457200" lvl="1" indent="0">
              <a:buNone/>
            </a:pPr>
            <a:endParaRPr lang="de-CH" sz="1600" i="1" dirty="0" smtClean="0"/>
          </a:p>
          <a:p>
            <a:pPr marL="457200" lvl="1" indent="0">
              <a:buNone/>
            </a:pPr>
            <a:endParaRPr lang="de-CH" sz="1600" i="1" dirty="0"/>
          </a:p>
          <a:p>
            <a:pPr marL="457200" lvl="1" indent="0">
              <a:buNone/>
            </a:pPr>
            <a:r>
              <a:rPr lang="de-CH" sz="1600" i="1" dirty="0" smtClean="0"/>
              <a:t>…. Aber…..</a:t>
            </a:r>
            <a:endParaRPr lang="de-CH" sz="1600" i="1" dirty="0"/>
          </a:p>
        </p:txBody>
      </p:sp>
    </p:spTree>
    <p:extLst>
      <p:ext uri="{BB962C8B-B14F-4D97-AF65-F5344CB8AC3E}">
        <p14:creationId xmlns:p14="http://schemas.microsoft.com/office/powerpoint/2010/main" val="14533914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8</a:t>
            </a:fld>
            <a:endParaRPr lang="de-CH" dirty="0">
              <a:solidFill>
                <a:schemeClr val="tx1"/>
              </a:solidFill>
            </a:endParaRPr>
          </a:p>
        </p:txBody>
      </p:sp>
      <p:sp>
        <p:nvSpPr>
          <p:cNvPr id="7" name="Inhaltsplatzhalter 2"/>
          <p:cNvSpPr>
            <a:spLocks noGrp="1"/>
          </p:cNvSpPr>
          <p:nvPr>
            <p:ph idx="1"/>
          </p:nvPr>
        </p:nvSpPr>
        <p:spPr>
          <a:xfrm>
            <a:off x="895864" y="1886727"/>
            <a:ext cx="9559700" cy="4846582"/>
          </a:xfrm>
        </p:spPr>
        <p:txBody>
          <a:bodyPr>
            <a:normAutofit lnSpcReduction="10000"/>
          </a:bodyPr>
          <a:lstStyle/>
          <a:p>
            <a:pPr marL="0" indent="0">
              <a:buNone/>
            </a:pPr>
            <a:r>
              <a:rPr lang="de-CH" sz="1800" b="1" dirty="0" smtClean="0"/>
              <a:t>1 - Was ist ein Radiopharmakon und wie funktioniert es?</a:t>
            </a:r>
          </a:p>
          <a:p>
            <a:pPr marL="342900" indent="-342900">
              <a:buFont typeface="+mj-lt"/>
              <a:buAutoNum type="alphaLcParenR"/>
            </a:pPr>
            <a:r>
              <a:rPr lang="de-CH" sz="1800" b="1" dirty="0" smtClean="0"/>
              <a:t>Ein Radiopharmakon besteht aus einem Radionuklid und einem Trägermolekül, welches die biologische Funktion bestimmt.</a:t>
            </a:r>
          </a:p>
          <a:p>
            <a:pPr marL="457200" lvl="1" indent="0">
              <a:buNone/>
            </a:pPr>
            <a:r>
              <a:rPr lang="de-CH" sz="1600" i="1" dirty="0" smtClean="0"/>
              <a:t>Korrekt!</a:t>
            </a:r>
          </a:p>
          <a:p>
            <a:pPr marL="342900" indent="-342900">
              <a:buFont typeface="+mj-lt"/>
              <a:buAutoNum type="alphaLcParenR"/>
            </a:pPr>
            <a:r>
              <a:rPr lang="de-CH" sz="1800" b="1" dirty="0" smtClean="0"/>
              <a:t>Ein Radiopharmakon besteht aus einem radioaktiven Molekül, welches eine bestimmte biologische Funktion hat.</a:t>
            </a:r>
          </a:p>
          <a:p>
            <a:pPr marL="457200" lvl="1" indent="0">
              <a:buNone/>
            </a:pPr>
            <a:r>
              <a:rPr lang="de-CH" sz="1600" i="1" dirty="0" smtClean="0"/>
              <a:t>Der Begriff radioaktives Molekül ist unscharf. Radioaktiv ist das an das Molekül gekoppelte Radionuklid – also ein Atom innerhalb des Molekülverbundes. Das für eine bestimmte Funktion designte und hergestellte Molekül wird mit dem radioaktiven Nuklid markiert. Beide zusammen ergeben dann das Radiopharmakon.</a:t>
            </a:r>
          </a:p>
          <a:p>
            <a:pPr marL="342900" indent="-342900">
              <a:buFont typeface="+mj-lt"/>
              <a:buAutoNum type="alphaLcParenR"/>
            </a:pPr>
            <a:r>
              <a:rPr lang="de-CH" sz="1800" b="1" dirty="0" smtClean="0"/>
              <a:t>Ein Radiopharmakon besteht aus einem biologischen Nuklid, welches an einen radioaktiven Tracer gekoppelt ist.</a:t>
            </a:r>
          </a:p>
          <a:p>
            <a:pPr marL="457200" lvl="1" indent="0">
              <a:buNone/>
            </a:pPr>
            <a:r>
              <a:rPr lang="de-CH" sz="1600" i="1" dirty="0" smtClean="0"/>
              <a:t>Tracer = Radiopharmakon. Das Nuklid bezeichnet den radioaktiven Bestandteil.</a:t>
            </a:r>
          </a:p>
          <a:p>
            <a:pPr marL="342900" indent="-342900">
              <a:buFont typeface="+mj-lt"/>
              <a:buAutoNum type="alphaLcParenR"/>
            </a:pPr>
            <a:r>
              <a:rPr lang="de-CH" sz="1800" b="1" dirty="0" smtClean="0"/>
              <a:t>Ein Radiopharmakon ist immer ein Radionuklid, welches eine bestimmte biologische Funktion hat.</a:t>
            </a:r>
          </a:p>
          <a:p>
            <a:pPr marL="457200" lvl="1" indent="0">
              <a:buNone/>
            </a:pPr>
            <a:r>
              <a:rPr lang="de-CH" sz="1600" i="1" dirty="0" smtClean="0"/>
              <a:t>Radioaktives Jod für Schilddrüsenszintigraphien und –</a:t>
            </a:r>
            <a:r>
              <a:rPr lang="de-CH" sz="1600" i="1" dirty="0" err="1" smtClean="0"/>
              <a:t>therapien</a:t>
            </a:r>
            <a:r>
              <a:rPr lang="de-CH" sz="1600" i="1" dirty="0" smtClean="0"/>
              <a:t> oder auch radioaktives Fluor sind Beispiele, bei denen ein Trägermolekül nicht gebraucht wird, um eine biologische Funktion darzustellen. Die meisten Radiopharmaka sind jedoch in der Regel spezifisch designte und hergestellte Molekülstrukturen, die mit einem Radionuklid markiert werden. </a:t>
            </a:r>
            <a:endParaRPr lang="de-CH" sz="1600" i="1" dirty="0"/>
          </a:p>
        </p:txBody>
      </p:sp>
      <p:pic>
        <p:nvPicPr>
          <p:cNvPr id="3" name="Grafik 2"/>
          <p:cNvPicPr>
            <a:picLocks noChangeAspect="1"/>
          </p:cNvPicPr>
          <p:nvPr/>
        </p:nvPicPr>
        <p:blipFill>
          <a:blip r:embed="rId2"/>
          <a:stretch>
            <a:fillRect/>
          </a:stretch>
        </p:blipFill>
        <p:spPr>
          <a:xfrm>
            <a:off x="8961" y="2244966"/>
            <a:ext cx="12174077" cy="4214200"/>
          </a:xfrm>
          <a:prstGeom prst="rect">
            <a:avLst/>
          </a:prstGeom>
        </p:spPr>
      </p:pic>
      <p:pic>
        <p:nvPicPr>
          <p:cNvPr id="4" name="Grafik 3"/>
          <p:cNvPicPr>
            <a:picLocks noChangeAspect="1"/>
          </p:cNvPicPr>
          <p:nvPr/>
        </p:nvPicPr>
        <p:blipFill>
          <a:blip r:embed="rId3"/>
          <a:stretch>
            <a:fillRect/>
          </a:stretch>
        </p:blipFill>
        <p:spPr>
          <a:xfrm>
            <a:off x="281269" y="3890234"/>
            <a:ext cx="5428867" cy="2706004"/>
          </a:xfrm>
          <a:prstGeom prst="rect">
            <a:avLst/>
          </a:prstGeom>
        </p:spPr>
      </p:pic>
      <p:sp>
        <p:nvSpPr>
          <p:cNvPr id="6" name="Rechteck 5"/>
          <p:cNvSpPr/>
          <p:nvPr/>
        </p:nvSpPr>
        <p:spPr>
          <a:xfrm>
            <a:off x="530159" y="3572495"/>
            <a:ext cx="2358957" cy="277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smtClean="0">
                <a:solidFill>
                  <a:schemeClr val="tx1"/>
                </a:solidFill>
              </a:rPr>
              <a:t>Nuklid</a:t>
            </a:r>
            <a:endParaRPr lang="de-CH" b="1" dirty="0">
              <a:solidFill>
                <a:schemeClr val="tx1"/>
              </a:solidFill>
            </a:endParaRPr>
          </a:p>
        </p:txBody>
      </p:sp>
      <p:sp>
        <p:nvSpPr>
          <p:cNvPr id="9" name="Rechteck 8"/>
          <p:cNvSpPr/>
          <p:nvPr/>
        </p:nvSpPr>
        <p:spPr>
          <a:xfrm>
            <a:off x="8779213" y="4310018"/>
            <a:ext cx="3312268" cy="2149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a:off x="6896911" y="3608962"/>
            <a:ext cx="3253902" cy="35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p:cNvSpPr txBox="1"/>
          <p:nvPr/>
        </p:nvSpPr>
        <p:spPr>
          <a:xfrm>
            <a:off x="7228163" y="3572495"/>
            <a:ext cx="971741" cy="369332"/>
          </a:xfrm>
          <a:prstGeom prst="rect">
            <a:avLst/>
          </a:prstGeom>
          <a:noFill/>
        </p:spPr>
        <p:txBody>
          <a:bodyPr wrap="none" rtlCol="0">
            <a:spAutoFit/>
          </a:bodyPr>
          <a:lstStyle/>
          <a:p>
            <a:r>
              <a:rPr lang="de-CH" b="1" dirty="0" smtClean="0"/>
              <a:t>Molekül</a:t>
            </a:r>
            <a:endParaRPr lang="de-CH" b="1" dirty="0"/>
          </a:p>
        </p:txBody>
      </p:sp>
      <p:pic>
        <p:nvPicPr>
          <p:cNvPr id="11" name="Grafik 10"/>
          <p:cNvPicPr>
            <a:picLocks noChangeAspect="1"/>
          </p:cNvPicPr>
          <p:nvPr/>
        </p:nvPicPr>
        <p:blipFill>
          <a:blip r:embed="rId4"/>
          <a:stretch>
            <a:fillRect/>
          </a:stretch>
        </p:blipFill>
        <p:spPr>
          <a:xfrm>
            <a:off x="5000613" y="5600421"/>
            <a:ext cx="675631" cy="652959"/>
          </a:xfrm>
          <a:prstGeom prst="rect">
            <a:avLst/>
          </a:prstGeom>
        </p:spPr>
      </p:pic>
      <p:sp>
        <p:nvSpPr>
          <p:cNvPr id="13" name="Rechteck 12"/>
          <p:cNvSpPr/>
          <p:nvPr/>
        </p:nvSpPr>
        <p:spPr>
          <a:xfrm>
            <a:off x="5767801" y="3608962"/>
            <a:ext cx="6323680" cy="3190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7405215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80</a:t>
            </a:fld>
            <a:endParaRPr lang="de-CH"/>
          </a:p>
        </p:txBody>
      </p:sp>
      <p:sp>
        <p:nvSpPr>
          <p:cNvPr id="13" name="Textfeld 12"/>
          <p:cNvSpPr txBox="1"/>
          <p:nvPr/>
        </p:nvSpPr>
        <p:spPr>
          <a:xfrm>
            <a:off x="4298041" y="209322"/>
            <a:ext cx="3943515" cy="369332"/>
          </a:xfrm>
          <a:prstGeom prst="rect">
            <a:avLst/>
          </a:prstGeom>
          <a:noFill/>
        </p:spPr>
        <p:txBody>
          <a:bodyPr wrap="none" rtlCol="0">
            <a:spAutoFit/>
          </a:bodyPr>
          <a:lstStyle/>
          <a:p>
            <a:r>
              <a:rPr lang="de-CH" dirty="0" smtClean="0">
                <a:solidFill>
                  <a:schemeClr val="accent1">
                    <a:lumMod val="75000"/>
                  </a:schemeClr>
                </a:solidFill>
              </a:rPr>
              <a:t>Mammakarzinom rechts……aber im PET:</a:t>
            </a:r>
            <a:endParaRPr lang="de-CH" dirty="0">
              <a:solidFill>
                <a:schemeClr val="accent1">
                  <a:lumMod val="75000"/>
                </a:schemeClr>
              </a:solidFill>
            </a:endParaRP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0218" y="672369"/>
            <a:ext cx="5996520" cy="5980740"/>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6515" y="3916765"/>
            <a:ext cx="5412509" cy="2736344"/>
          </a:xfrm>
          <a:prstGeom prst="rect">
            <a:avLst/>
          </a:prstGeom>
        </p:spPr>
      </p:pic>
      <p:sp>
        <p:nvSpPr>
          <p:cNvPr id="7" name="Textfeld 6"/>
          <p:cNvSpPr txBox="1"/>
          <p:nvPr/>
        </p:nvSpPr>
        <p:spPr>
          <a:xfrm>
            <a:off x="6576291" y="1530826"/>
            <a:ext cx="5385185" cy="1200329"/>
          </a:xfrm>
          <a:prstGeom prst="rect">
            <a:avLst/>
          </a:prstGeom>
          <a:noFill/>
        </p:spPr>
        <p:txBody>
          <a:bodyPr wrap="square" rtlCol="0">
            <a:spAutoFit/>
          </a:bodyPr>
          <a:lstStyle/>
          <a:p>
            <a:r>
              <a:rPr lang="de-CH" dirty="0" smtClean="0">
                <a:solidFill>
                  <a:schemeClr val="accent1">
                    <a:lumMod val="75000"/>
                  </a:schemeClr>
                </a:solidFill>
              </a:rPr>
              <a:t>Offenbar bereits parasternale Lymphknoten-Metastase!</a:t>
            </a:r>
          </a:p>
          <a:p>
            <a:r>
              <a:rPr lang="de-CH" dirty="0" smtClean="0">
                <a:solidFill>
                  <a:schemeClr val="accent1">
                    <a:lumMod val="75000"/>
                  </a:schemeClr>
                </a:solidFill>
                <a:sym typeface="Wingdings" panose="05000000000000000000" pitchFamily="2" charset="2"/>
              </a:rPr>
              <a:t></a:t>
            </a:r>
            <a:r>
              <a:rPr lang="de-CH" dirty="0" smtClean="0">
                <a:solidFill>
                  <a:schemeClr val="accent1">
                    <a:lumMod val="75000"/>
                  </a:schemeClr>
                </a:solidFill>
              </a:rPr>
              <a:t> Somit </a:t>
            </a:r>
            <a:r>
              <a:rPr lang="de-CH" dirty="0" err="1" smtClean="0">
                <a:solidFill>
                  <a:schemeClr val="accent1">
                    <a:lumMod val="75000"/>
                  </a:schemeClr>
                </a:solidFill>
              </a:rPr>
              <a:t>Lymphabstrom</a:t>
            </a:r>
            <a:r>
              <a:rPr lang="de-CH" dirty="0" smtClean="0">
                <a:solidFill>
                  <a:schemeClr val="accent1">
                    <a:lumMod val="75000"/>
                  </a:schemeClr>
                </a:solidFill>
              </a:rPr>
              <a:t> auch nach parasternal, jedoch in der </a:t>
            </a:r>
            <a:r>
              <a:rPr lang="de-CH" dirty="0" err="1" smtClean="0">
                <a:solidFill>
                  <a:schemeClr val="accent1">
                    <a:lumMod val="75000"/>
                  </a:schemeClr>
                </a:solidFill>
              </a:rPr>
              <a:t>Szinti</a:t>
            </a:r>
            <a:r>
              <a:rPr lang="de-CH" dirty="0" smtClean="0">
                <a:solidFill>
                  <a:schemeClr val="accent1">
                    <a:lumMod val="75000"/>
                  </a:schemeClr>
                </a:solidFill>
              </a:rPr>
              <a:t> aufgrund der bereits vorhandenen Metastase nicht darstellbar</a:t>
            </a:r>
            <a:endParaRPr lang="de-CH" dirty="0">
              <a:solidFill>
                <a:schemeClr val="accent1">
                  <a:lumMod val="75000"/>
                </a:schemeClr>
              </a:solidFill>
            </a:endParaRPr>
          </a:p>
        </p:txBody>
      </p:sp>
      <p:cxnSp>
        <p:nvCxnSpPr>
          <p:cNvPr id="8" name="Gerade Verbindung mit Pfeil 7"/>
          <p:cNvCxnSpPr/>
          <p:nvPr/>
        </p:nvCxnSpPr>
        <p:spPr>
          <a:xfrm flipH="1">
            <a:off x="3103419" y="1986240"/>
            <a:ext cx="3472872" cy="13019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436515" y="3066929"/>
            <a:ext cx="4691541" cy="369332"/>
          </a:xfrm>
          <a:prstGeom prst="rect">
            <a:avLst/>
          </a:prstGeom>
          <a:noFill/>
        </p:spPr>
        <p:txBody>
          <a:bodyPr wrap="none" rtlCol="0">
            <a:spAutoFit/>
          </a:bodyPr>
          <a:lstStyle/>
          <a:p>
            <a:r>
              <a:rPr lang="de-CH" dirty="0" smtClean="0">
                <a:solidFill>
                  <a:schemeClr val="accent1">
                    <a:lumMod val="75000"/>
                  </a:schemeClr>
                </a:solidFill>
              </a:rPr>
              <a:t>Rechts-</a:t>
            </a:r>
            <a:r>
              <a:rPr lang="de-CH" dirty="0" err="1">
                <a:solidFill>
                  <a:schemeClr val="accent1">
                    <a:lumMod val="75000"/>
                  </a:schemeClr>
                </a:solidFill>
              </a:rPr>
              <a:t>a</a:t>
            </a:r>
            <a:r>
              <a:rPr lang="de-CH" dirty="0" err="1" smtClean="0">
                <a:solidFill>
                  <a:schemeClr val="accent1">
                    <a:lumMod val="75000"/>
                  </a:schemeClr>
                </a:solidFill>
              </a:rPr>
              <a:t>xilläre</a:t>
            </a:r>
            <a:r>
              <a:rPr lang="de-CH" dirty="0" smtClean="0">
                <a:solidFill>
                  <a:schemeClr val="accent1">
                    <a:lumMod val="75000"/>
                  </a:schemeClr>
                </a:solidFill>
              </a:rPr>
              <a:t> Lymphknoten im PET unauffällig</a:t>
            </a:r>
            <a:endParaRPr lang="de-CH" dirty="0">
              <a:solidFill>
                <a:schemeClr val="accent1">
                  <a:lumMod val="75000"/>
                </a:schemeClr>
              </a:solidFill>
            </a:endParaRPr>
          </a:p>
        </p:txBody>
      </p:sp>
      <p:cxnSp>
        <p:nvCxnSpPr>
          <p:cNvPr id="12" name="Gerade Verbindung mit Pfeil 11"/>
          <p:cNvCxnSpPr/>
          <p:nvPr/>
        </p:nvCxnSpPr>
        <p:spPr>
          <a:xfrm flipH="1">
            <a:off x="7444509" y="3472811"/>
            <a:ext cx="1122219" cy="1044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5710203" y="6314673"/>
            <a:ext cx="1413144" cy="461665"/>
          </a:xfrm>
          <a:prstGeom prst="rect">
            <a:avLst/>
          </a:prstGeom>
          <a:solidFill>
            <a:schemeClr val="bg1"/>
          </a:solidFill>
        </p:spPr>
        <p:txBody>
          <a:bodyPr wrap="none" rtlCol="0">
            <a:spAutoFit/>
          </a:bodyPr>
          <a:lstStyle/>
          <a:p>
            <a:r>
              <a:rPr lang="de-CH" sz="2400" dirty="0" smtClean="0"/>
              <a:t>Was nun?</a:t>
            </a:r>
            <a:endParaRPr lang="de-CH" sz="2400" dirty="0"/>
          </a:p>
        </p:txBody>
      </p:sp>
    </p:spTree>
    <p:extLst>
      <p:ext uri="{BB962C8B-B14F-4D97-AF65-F5344CB8AC3E}">
        <p14:creationId xmlns:p14="http://schemas.microsoft.com/office/powerpoint/2010/main" val="18133766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81</a:t>
            </a:fld>
            <a:endParaRPr lang="de-CH"/>
          </a:p>
        </p:txBody>
      </p:sp>
      <p:sp>
        <p:nvSpPr>
          <p:cNvPr id="13" name="Textfeld 12"/>
          <p:cNvSpPr txBox="1"/>
          <p:nvPr/>
        </p:nvSpPr>
        <p:spPr>
          <a:xfrm>
            <a:off x="4775199" y="262802"/>
            <a:ext cx="1834990" cy="369332"/>
          </a:xfrm>
          <a:prstGeom prst="rect">
            <a:avLst/>
          </a:prstGeom>
          <a:noFill/>
        </p:spPr>
        <p:txBody>
          <a:bodyPr wrap="none" rtlCol="0">
            <a:spAutoFit/>
          </a:bodyPr>
          <a:lstStyle/>
          <a:p>
            <a:r>
              <a:rPr lang="de-CH" dirty="0" smtClean="0">
                <a:solidFill>
                  <a:schemeClr val="accent1">
                    <a:lumMod val="75000"/>
                  </a:schemeClr>
                </a:solidFill>
              </a:rPr>
              <a:t>Mammakarzinom</a:t>
            </a:r>
            <a:endParaRPr lang="de-CH" dirty="0">
              <a:solidFill>
                <a:schemeClr val="accent1">
                  <a:lumMod val="75000"/>
                </a:schemeClr>
              </a:solidFill>
            </a:endParaRPr>
          </a:p>
        </p:txBody>
      </p:sp>
      <p:pic>
        <p:nvPicPr>
          <p:cNvPr id="2" name="Grafik 1"/>
          <p:cNvPicPr>
            <a:picLocks noChangeAspect="1"/>
          </p:cNvPicPr>
          <p:nvPr/>
        </p:nvPicPr>
        <p:blipFill rotWithShape="1">
          <a:blip r:embed="rId2">
            <a:extLst>
              <a:ext uri="{28A0092B-C50C-407E-A947-70E740481C1C}">
                <a14:useLocalDpi xmlns:a14="http://schemas.microsoft.com/office/drawing/2010/main"/>
              </a:ext>
            </a:extLst>
          </a:blip>
          <a:srcRect b="33448"/>
          <a:stretch/>
        </p:blipFill>
        <p:spPr>
          <a:xfrm>
            <a:off x="684231" y="757961"/>
            <a:ext cx="10221712" cy="3869457"/>
          </a:xfrm>
          <a:prstGeom prst="rect">
            <a:avLst/>
          </a:prstGeom>
        </p:spPr>
      </p:pic>
      <p:sp>
        <p:nvSpPr>
          <p:cNvPr id="5"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endParaRPr lang="de-CH" dirty="0"/>
          </a:p>
        </p:txBody>
      </p:sp>
      <p:sp>
        <p:nvSpPr>
          <p:cNvPr id="4" name="Textfeld 3"/>
          <p:cNvSpPr txBox="1"/>
          <p:nvPr/>
        </p:nvSpPr>
        <p:spPr>
          <a:xfrm>
            <a:off x="4775199" y="5496560"/>
            <a:ext cx="2024465" cy="369332"/>
          </a:xfrm>
          <a:prstGeom prst="rect">
            <a:avLst/>
          </a:prstGeom>
          <a:noFill/>
        </p:spPr>
        <p:txBody>
          <a:bodyPr wrap="none" rtlCol="0">
            <a:spAutoFit/>
          </a:bodyPr>
          <a:lstStyle/>
          <a:p>
            <a:r>
              <a:rPr lang="de-CH" dirty="0" smtClean="0"/>
              <a:t>Falsch positive SLN!</a:t>
            </a:r>
            <a:endParaRPr lang="de-CH" dirty="0"/>
          </a:p>
        </p:txBody>
      </p:sp>
    </p:spTree>
    <p:extLst>
      <p:ext uri="{BB962C8B-B14F-4D97-AF65-F5344CB8AC3E}">
        <p14:creationId xmlns:p14="http://schemas.microsoft.com/office/powerpoint/2010/main" val="4207071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82</a:t>
            </a:fld>
            <a:endParaRPr lang="de-CH"/>
          </a:p>
        </p:txBody>
      </p:sp>
      <p:sp>
        <p:nvSpPr>
          <p:cNvPr id="13" name="Textfeld 12"/>
          <p:cNvSpPr txBox="1"/>
          <p:nvPr/>
        </p:nvSpPr>
        <p:spPr>
          <a:xfrm>
            <a:off x="4988712" y="200086"/>
            <a:ext cx="1612749" cy="369332"/>
          </a:xfrm>
          <a:prstGeom prst="rect">
            <a:avLst/>
          </a:prstGeom>
          <a:noFill/>
        </p:spPr>
        <p:txBody>
          <a:bodyPr wrap="none" rtlCol="0">
            <a:spAutoFit/>
          </a:bodyPr>
          <a:lstStyle/>
          <a:p>
            <a:r>
              <a:rPr lang="de-CH" dirty="0" err="1" smtClean="0">
                <a:solidFill>
                  <a:schemeClr val="accent1">
                    <a:lumMod val="75000"/>
                  </a:schemeClr>
                </a:solidFill>
              </a:rPr>
              <a:t>Vulvakarzinom</a:t>
            </a:r>
            <a:endParaRPr lang="de-CH" dirty="0">
              <a:solidFill>
                <a:schemeClr val="accent1">
                  <a:lumMod val="75000"/>
                </a:schemeClr>
              </a:solidFill>
            </a:endParaRP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1857" y="765721"/>
            <a:ext cx="9006458" cy="5704825"/>
          </a:xfrm>
          <a:prstGeom prst="rect">
            <a:avLst/>
          </a:prstGeom>
        </p:spPr>
      </p:pic>
      <p:sp>
        <p:nvSpPr>
          <p:cNvPr id="5"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7</a:t>
            </a:r>
            <a:endParaRPr lang="de-CH" dirty="0"/>
          </a:p>
        </p:txBody>
      </p:sp>
    </p:spTree>
    <p:extLst>
      <p:ext uri="{BB962C8B-B14F-4D97-AF65-F5344CB8AC3E}">
        <p14:creationId xmlns:p14="http://schemas.microsoft.com/office/powerpoint/2010/main" val="22089510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83</a:t>
            </a:fld>
            <a:endParaRPr lang="de-CH"/>
          </a:p>
        </p:txBody>
      </p:sp>
      <p:sp>
        <p:nvSpPr>
          <p:cNvPr id="13" name="Textfeld 12"/>
          <p:cNvSpPr txBox="1"/>
          <p:nvPr/>
        </p:nvSpPr>
        <p:spPr>
          <a:xfrm>
            <a:off x="4988712" y="200086"/>
            <a:ext cx="1612749" cy="369332"/>
          </a:xfrm>
          <a:prstGeom prst="rect">
            <a:avLst/>
          </a:prstGeom>
          <a:noFill/>
        </p:spPr>
        <p:txBody>
          <a:bodyPr wrap="none" rtlCol="0">
            <a:spAutoFit/>
          </a:bodyPr>
          <a:lstStyle/>
          <a:p>
            <a:r>
              <a:rPr lang="de-CH" dirty="0" err="1" smtClean="0">
                <a:solidFill>
                  <a:schemeClr val="accent1">
                    <a:lumMod val="75000"/>
                  </a:schemeClr>
                </a:solidFill>
              </a:rPr>
              <a:t>Vulvakarzinom</a:t>
            </a:r>
            <a:endParaRPr lang="de-CH" dirty="0">
              <a:solidFill>
                <a:schemeClr val="accent1">
                  <a:lumMod val="75000"/>
                </a:schemeClr>
              </a:solidFill>
            </a:endParaRPr>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1928" y="1023740"/>
            <a:ext cx="9246316" cy="5264244"/>
          </a:xfrm>
          <a:prstGeom prst="rect">
            <a:avLst/>
          </a:prstGeom>
        </p:spPr>
      </p:pic>
      <p:sp>
        <p:nvSpPr>
          <p:cNvPr id="5"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7</a:t>
            </a:r>
            <a:endParaRPr lang="de-CH" dirty="0"/>
          </a:p>
        </p:txBody>
      </p:sp>
    </p:spTree>
    <p:extLst>
      <p:ext uri="{BB962C8B-B14F-4D97-AF65-F5344CB8AC3E}">
        <p14:creationId xmlns:p14="http://schemas.microsoft.com/office/powerpoint/2010/main" val="38823090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84</a:t>
            </a:fld>
            <a:endParaRPr lang="de-CH"/>
          </a:p>
        </p:txBody>
      </p:sp>
      <p:sp>
        <p:nvSpPr>
          <p:cNvPr id="13" name="Textfeld 12"/>
          <p:cNvSpPr txBox="1"/>
          <p:nvPr/>
        </p:nvSpPr>
        <p:spPr>
          <a:xfrm>
            <a:off x="4988712" y="200086"/>
            <a:ext cx="1612749" cy="369332"/>
          </a:xfrm>
          <a:prstGeom prst="rect">
            <a:avLst/>
          </a:prstGeom>
          <a:noFill/>
        </p:spPr>
        <p:txBody>
          <a:bodyPr wrap="none" rtlCol="0">
            <a:spAutoFit/>
          </a:bodyPr>
          <a:lstStyle/>
          <a:p>
            <a:r>
              <a:rPr lang="de-CH" dirty="0" err="1" smtClean="0">
                <a:solidFill>
                  <a:schemeClr val="accent1">
                    <a:lumMod val="75000"/>
                  </a:schemeClr>
                </a:solidFill>
              </a:rPr>
              <a:t>Vulvakarzinom</a:t>
            </a:r>
            <a:endParaRPr lang="de-CH" dirty="0">
              <a:solidFill>
                <a:schemeClr val="accent1">
                  <a:lumMod val="75000"/>
                </a:schemeClr>
              </a:solidFill>
            </a:endParaRPr>
          </a:p>
        </p:txBody>
      </p:sp>
      <p:pic>
        <p:nvPicPr>
          <p:cNvPr id="4" name="Grafik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79677" y="1400536"/>
            <a:ext cx="5059019" cy="4543134"/>
          </a:xfrm>
          <a:prstGeom prst="rect">
            <a:avLst/>
          </a:prstGeom>
        </p:spPr>
      </p:pic>
      <p:pic>
        <p:nvPicPr>
          <p:cNvPr id="5" name="Grafik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74294" y="1400536"/>
            <a:ext cx="5342169" cy="4543134"/>
          </a:xfrm>
          <a:prstGeom prst="rect">
            <a:avLst/>
          </a:prstGeom>
        </p:spPr>
      </p:pic>
      <p:sp>
        <p:nvSpPr>
          <p:cNvPr id="9" name="Textfeld 8"/>
          <p:cNvSpPr txBox="1"/>
          <p:nvPr/>
        </p:nvSpPr>
        <p:spPr>
          <a:xfrm>
            <a:off x="5403742" y="871556"/>
            <a:ext cx="1069908" cy="369332"/>
          </a:xfrm>
          <a:prstGeom prst="rect">
            <a:avLst/>
          </a:prstGeom>
          <a:noFill/>
        </p:spPr>
        <p:txBody>
          <a:bodyPr wrap="none" rtlCol="0">
            <a:spAutoFit/>
          </a:bodyPr>
          <a:lstStyle/>
          <a:p>
            <a:r>
              <a:rPr lang="de-CH" dirty="0" smtClean="0">
                <a:solidFill>
                  <a:schemeClr val="accent1">
                    <a:lumMod val="75000"/>
                  </a:schemeClr>
                </a:solidFill>
              </a:rPr>
              <a:t>SPECT/CT</a:t>
            </a:r>
            <a:endParaRPr lang="de-CH" dirty="0">
              <a:solidFill>
                <a:schemeClr val="accent1">
                  <a:lumMod val="75000"/>
                </a:schemeClr>
              </a:solidFill>
            </a:endParaRPr>
          </a:p>
        </p:txBody>
      </p:sp>
      <p:sp>
        <p:nvSpPr>
          <p:cNvPr id="7"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7</a:t>
            </a:r>
            <a:endParaRPr lang="de-CH" dirty="0"/>
          </a:p>
        </p:txBody>
      </p:sp>
    </p:spTree>
    <p:extLst>
      <p:ext uri="{BB962C8B-B14F-4D97-AF65-F5344CB8AC3E}">
        <p14:creationId xmlns:p14="http://schemas.microsoft.com/office/powerpoint/2010/main" val="32134877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85</a:t>
            </a:fld>
            <a:endParaRPr lang="de-CH"/>
          </a:p>
        </p:txBody>
      </p:sp>
      <p:sp>
        <p:nvSpPr>
          <p:cNvPr id="13" name="Textfeld 12"/>
          <p:cNvSpPr txBox="1"/>
          <p:nvPr/>
        </p:nvSpPr>
        <p:spPr>
          <a:xfrm>
            <a:off x="4988712" y="200086"/>
            <a:ext cx="1612749" cy="369332"/>
          </a:xfrm>
          <a:prstGeom prst="rect">
            <a:avLst/>
          </a:prstGeom>
          <a:noFill/>
        </p:spPr>
        <p:txBody>
          <a:bodyPr wrap="none" rtlCol="0">
            <a:spAutoFit/>
          </a:bodyPr>
          <a:lstStyle/>
          <a:p>
            <a:r>
              <a:rPr lang="de-CH" dirty="0" err="1" smtClean="0">
                <a:solidFill>
                  <a:schemeClr val="accent1">
                    <a:lumMod val="75000"/>
                  </a:schemeClr>
                </a:solidFill>
              </a:rPr>
              <a:t>Vulvakarzinom</a:t>
            </a:r>
            <a:endParaRPr lang="de-CH" dirty="0">
              <a:solidFill>
                <a:schemeClr val="accent1">
                  <a:lumMod val="75000"/>
                </a:schemeClr>
              </a:solidFill>
            </a:endParaRP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2846" y="1851949"/>
            <a:ext cx="5601266" cy="3480398"/>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4111" y="1851949"/>
            <a:ext cx="5841227" cy="3480398"/>
          </a:xfrm>
          <a:prstGeom prst="rect">
            <a:avLst/>
          </a:prstGeom>
        </p:spPr>
      </p:pic>
      <p:sp>
        <p:nvSpPr>
          <p:cNvPr id="8" name="Textfeld 7"/>
          <p:cNvSpPr txBox="1"/>
          <p:nvPr/>
        </p:nvSpPr>
        <p:spPr>
          <a:xfrm>
            <a:off x="5449157" y="1357693"/>
            <a:ext cx="1069908" cy="369332"/>
          </a:xfrm>
          <a:prstGeom prst="rect">
            <a:avLst/>
          </a:prstGeom>
          <a:noFill/>
        </p:spPr>
        <p:txBody>
          <a:bodyPr wrap="none" rtlCol="0">
            <a:spAutoFit/>
          </a:bodyPr>
          <a:lstStyle/>
          <a:p>
            <a:r>
              <a:rPr lang="de-CH" dirty="0" smtClean="0">
                <a:solidFill>
                  <a:schemeClr val="accent1">
                    <a:lumMod val="75000"/>
                  </a:schemeClr>
                </a:solidFill>
              </a:rPr>
              <a:t>SPECT/CT</a:t>
            </a:r>
            <a:endParaRPr lang="de-CH" dirty="0">
              <a:solidFill>
                <a:schemeClr val="accent1">
                  <a:lumMod val="75000"/>
                </a:schemeClr>
              </a:solidFill>
            </a:endParaRPr>
          </a:p>
        </p:txBody>
      </p:sp>
      <p:sp>
        <p:nvSpPr>
          <p:cNvPr id="11"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7</a:t>
            </a:r>
            <a:endParaRPr lang="de-CH" dirty="0"/>
          </a:p>
        </p:txBody>
      </p:sp>
    </p:spTree>
    <p:extLst>
      <p:ext uri="{BB962C8B-B14F-4D97-AF65-F5344CB8AC3E}">
        <p14:creationId xmlns:p14="http://schemas.microsoft.com/office/powerpoint/2010/main" val="36784588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86</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19 – Welche Aussage zu Fall 7 trifft </a:t>
            </a:r>
            <a:r>
              <a:rPr lang="de-CH" sz="1800" b="1" u="sng" dirty="0" smtClean="0"/>
              <a:t>nicht </a:t>
            </a:r>
            <a:r>
              <a:rPr lang="de-CH" sz="1800" b="1" dirty="0" smtClean="0"/>
              <a:t>zu?</a:t>
            </a:r>
          </a:p>
          <a:p>
            <a:pPr marL="342900" indent="-342900">
              <a:buFont typeface="+mj-lt"/>
              <a:buAutoNum type="alphaLcParenR"/>
            </a:pPr>
            <a:r>
              <a:rPr lang="de-CH" sz="1800" b="1" dirty="0" smtClean="0"/>
              <a:t>Rascher Abstrom nach </a:t>
            </a:r>
            <a:r>
              <a:rPr lang="de-CH" sz="1800" b="1" dirty="0" err="1" smtClean="0"/>
              <a:t>bds</a:t>
            </a:r>
            <a:r>
              <a:rPr lang="de-CH" sz="1800" b="1" dirty="0" smtClean="0"/>
              <a:t>. inguinal und weiter nach </a:t>
            </a:r>
            <a:r>
              <a:rPr lang="de-CH" sz="1800" b="1" dirty="0" err="1" smtClean="0"/>
              <a:t>intrapelvin</a:t>
            </a:r>
            <a:r>
              <a:rPr lang="de-CH" sz="1800" b="1" dirty="0" smtClean="0"/>
              <a:t>.</a:t>
            </a:r>
          </a:p>
          <a:p>
            <a:pPr marL="342900" indent="-342900">
              <a:buFont typeface="+mj-lt"/>
              <a:buAutoNum type="alphaLcParenR"/>
            </a:pPr>
            <a:r>
              <a:rPr lang="de-CH" sz="1800" b="1" dirty="0" smtClean="0"/>
              <a:t>Das SPECT/CT demonstriert die Lokalisation der inguinalen S-Lymphknoten bds. </a:t>
            </a:r>
          </a:p>
          <a:p>
            <a:pPr marL="342900" indent="-342900">
              <a:buFont typeface="+mj-lt"/>
              <a:buAutoNum type="alphaLcParenR"/>
            </a:pPr>
            <a:r>
              <a:rPr lang="de-CH" sz="1800" b="1" dirty="0" smtClean="0"/>
              <a:t>Das SPECT/CT zeigt eine Lymphknotenmetastase im Becken links.</a:t>
            </a:r>
          </a:p>
          <a:p>
            <a:pPr marL="342900" indent="-342900">
              <a:buFont typeface="+mj-lt"/>
              <a:buAutoNum type="alphaLcParenR"/>
            </a:pPr>
            <a:r>
              <a:rPr lang="de-CH" sz="1800" b="1" dirty="0" smtClean="0"/>
              <a:t>Das SPECT/CT ist für die operative Planung sehr hilfreich.</a:t>
            </a:r>
          </a:p>
        </p:txBody>
      </p:sp>
    </p:spTree>
    <p:extLst>
      <p:ext uri="{BB962C8B-B14F-4D97-AF65-F5344CB8AC3E}">
        <p14:creationId xmlns:p14="http://schemas.microsoft.com/office/powerpoint/2010/main" val="26207294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87</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19 – Welche Aussage zu Fall 7 trifft </a:t>
            </a:r>
            <a:r>
              <a:rPr lang="de-CH" sz="1800" b="1" u="sng" dirty="0" smtClean="0"/>
              <a:t>nicht </a:t>
            </a:r>
            <a:r>
              <a:rPr lang="de-CH" sz="1800" b="1" dirty="0" smtClean="0"/>
              <a:t>zu?</a:t>
            </a:r>
          </a:p>
          <a:p>
            <a:pPr marL="342900" indent="-342900">
              <a:buFont typeface="+mj-lt"/>
              <a:buAutoNum type="alphaLcParenR"/>
            </a:pPr>
            <a:r>
              <a:rPr lang="de-CH" sz="1800" b="1" dirty="0" smtClean="0"/>
              <a:t>Rascher Abstrom nach </a:t>
            </a:r>
            <a:r>
              <a:rPr lang="de-CH" sz="1800" b="1" dirty="0" err="1" smtClean="0"/>
              <a:t>bds</a:t>
            </a:r>
            <a:r>
              <a:rPr lang="de-CH" sz="1800" b="1" dirty="0" smtClean="0"/>
              <a:t>. inguinal und weiter nach </a:t>
            </a:r>
            <a:r>
              <a:rPr lang="de-CH" sz="1800" b="1" dirty="0" err="1" smtClean="0"/>
              <a:t>intrapelvin</a:t>
            </a:r>
            <a:r>
              <a:rPr lang="de-CH" sz="1800" b="1" dirty="0" smtClean="0"/>
              <a:t>.</a:t>
            </a:r>
          </a:p>
          <a:p>
            <a:pPr marL="457200" lvl="1" indent="0">
              <a:buNone/>
            </a:pPr>
            <a:r>
              <a:rPr lang="de-CH" sz="1600" i="1" dirty="0" smtClean="0"/>
              <a:t>Korrekt! Die dynamischen Aufnahmen (1min. pro </a:t>
            </a:r>
            <a:r>
              <a:rPr lang="de-CH" sz="1600" i="1" dirty="0" err="1" smtClean="0"/>
              <a:t>frame</a:t>
            </a:r>
            <a:r>
              <a:rPr lang="de-CH" sz="1600" i="1" dirty="0" smtClean="0"/>
              <a:t>) zeigen bereits auf der ersten Aufnahme einen </a:t>
            </a:r>
            <a:r>
              <a:rPr lang="de-CH" sz="1600" i="1" dirty="0" err="1" smtClean="0"/>
              <a:t>bds</a:t>
            </a:r>
            <a:r>
              <a:rPr lang="de-CH" sz="1600" i="1" dirty="0" smtClean="0"/>
              <a:t>. Abstrom sowie ab der dritten Minute weitere Speicherherde in Projektion auf das Becken.</a:t>
            </a:r>
            <a:r>
              <a:rPr lang="de-CH" sz="1600" b="1" dirty="0" smtClean="0"/>
              <a:t> </a:t>
            </a:r>
          </a:p>
          <a:p>
            <a:pPr marL="342900" indent="-342900">
              <a:buFont typeface="+mj-lt"/>
              <a:buAutoNum type="alphaLcParenR"/>
            </a:pPr>
            <a:r>
              <a:rPr lang="de-CH" sz="1800" b="1" dirty="0" smtClean="0"/>
              <a:t>Das SPECT/CT demonstriert die Lokalisation der inguinalen S-Lymphknoten </a:t>
            </a:r>
            <a:r>
              <a:rPr lang="de-CH" sz="1800" b="1" dirty="0" err="1" smtClean="0"/>
              <a:t>bds</a:t>
            </a:r>
            <a:r>
              <a:rPr lang="de-CH" sz="1800" b="1" dirty="0" smtClean="0"/>
              <a:t>. </a:t>
            </a:r>
          </a:p>
          <a:p>
            <a:pPr marL="457200" lvl="1" indent="0">
              <a:buNone/>
            </a:pPr>
            <a:r>
              <a:rPr lang="de-CH" sz="1600" i="1" dirty="0" smtClean="0"/>
              <a:t>Korrekt! Anhand dieser Aufnahmen kann der Operateur die Lage der SLK gut erkennen und sich intraoperativ leichter orientieren. Gefäss- oder Nervenverletzungen können so leicht vermieden werden bei gleichzeitiger Reduktion des OP-Ausmasses.</a:t>
            </a:r>
          </a:p>
          <a:p>
            <a:pPr marL="342900" indent="-342900">
              <a:buFont typeface="+mj-lt"/>
              <a:buAutoNum type="alphaLcParenR"/>
            </a:pPr>
            <a:r>
              <a:rPr lang="de-CH" sz="1800" b="1" dirty="0" smtClean="0"/>
              <a:t>Das SPECT/CT zeigt eine Lymphknotenmetastase im Becken links.</a:t>
            </a:r>
          </a:p>
          <a:p>
            <a:pPr marL="457200" lvl="1" indent="0">
              <a:buNone/>
            </a:pPr>
            <a:r>
              <a:rPr lang="de-CH" sz="1600" i="1" dirty="0" smtClean="0"/>
              <a:t>Falsche Aussage – richtige Antwort! Der leuchtende Lymphknoten im Becken links belegt den Abstrom und Speicherung des Radiopharmakons – eine Aussage hinsichtlich des Metastasierungsstatus lässt sich mit der </a:t>
            </a:r>
            <a:r>
              <a:rPr lang="de-CH" sz="1600" i="1" dirty="0" err="1" smtClean="0"/>
              <a:t>Sentinelszintigraphie</a:t>
            </a:r>
            <a:r>
              <a:rPr lang="de-CH" sz="1600" i="1" dirty="0" smtClean="0"/>
              <a:t> niemals treffen!</a:t>
            </a:r>
          </a:p>
          <a:p>
            <a:pPr marL="342900" indent="-342900">
              <a:buFont typeface="+mj-lt"/>
              <a:buAutoNum type="alphaLcParenR"/>
            </a:pPr>
            <a:r>
              <a:rPr lang="de-CH" sz="1800" b="1" dirty="0" smtClean="0"/>
              <a:t>Das SPECT/CT ist für die operative Planung sehr hilfreich.</a:t>
            </a:r>
          </a:p>
          <a:p>
            <a:pPr marL="457200" lvl="1" indent="0">
              <a:buNone/>
            </a:pPr>
            <a:r>
              <a:rPr lang="de-CH" sz="1600" i="1" dirty="0" smtClean="0"/>
              <a:t>Korrekt! S.o.</a:t>
            </a:r>
            <a:endParaRPr lang="de-CH" sz="1600" i="1" dirty="0"/>
          </a:p>
        </p:txBody>
      </p:sp>
    </p:spTree>
    <p:extLst>
      <p:ext uri="{BB962C8B-B14F-4D97-AF65-F5344CB8AC3E}">
        <p14:creationId xmlns:p14="http://schemas.microsoft.com/office/powerpoint/2010/main" val="18658252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88</a:t>
            </a:fld>
            <a:endParaRPr lang="de-CH"/>
          </a:p>
        </p:txBody>
      </p:sp>
      <p:sp>
        <p:nvSpPr>
          <p:cNvPr id="13" name="Textfeld 12"/>
          <p:cNvSpPr txBox="1"/>
          <p:nvPr/>
        </p:nvSpPr>
        <p:spPr>
          <a:xfrm>
            <a:off x="3849639" y="260660"/>
            <a:ext cx="4692182" cy="369332"/>
          </a:xfrm>
          <a:prstGeom prst="rect">
            <a:avLst/>
          </a:prstGeom>
          <a:noFill/>
        </p:spPr>
        <p:txBody>
          <a:bodyPr wrap="none" rtlCol="0">
            <a:spAutoFit/>
          </a:bodyPr>
          <a:lstStyle/>
          <a:p>
            <a:r>
              <a:rPr lang="de-CH" dirty="0" smtClean="0">
                <a:solidFill>
                  <a:schemeClr val="accent1">
                    <a:lumMod val="75000"/>
                  </a:schemeClr>
                </a:solidFill>
              </a:rPr>
              <a:t>Mammakarzinom rechts und </a:t>
            </a:r>
            <a:r>
              <a:rPr lang="de-CH" dirty="0" err="1" smtClean="0">
                <a:solidFill>
                  <a:schemeClr val="accent1">
                    <a:lumMod val="75000"/>
                  </a:schemeClr>
                </a:solidFill>
              </a:rPr>
              <a:t>axillärer</a:t>
            </a:r>
            <a:r>
              <a:rPr lang="de-CH" dirty="0" smtClean="0">
                <a:solidFill>
                  <a:schemeClr val="accent1">
                    <a:lumMod val="75000"/>
                  </a:schemeClr>
                </a:solidFill>
              </a:rPr>
              <a:t> SLK rechts</a:t>
            </a:r>
            <a:endParaRPr lang="de-CH" dirty="0">
              <a:solidFill>
                <a:schemeClr val="accent1">
                  <a:lumMod val="75000"/>
                </a:schemeClr>
              </a:solidFill>
            </a:endParaRPr>
          </a:p>
        </p:txBody>
      </p:sp>
      <p:sp>
        <p:nvSpPr>
          <p:cNvPr id="8" name="Textfeld 7"/>
          <p:cNvSpPr txBox="1"/>
          <p:nvPr/>
        </p:nvSpPr>
        <p:spPr>
          <a:xfrm>
            <a:off x="734120" y="5516467"/>
            <a:ext cx="292068" cy="369332"/>
          </a:xfrm>
          <a:prstGeom prst="rect">
            <a:avLst/>
          </a:prstGeom>
          <a:noFill/>
        </p:spPr>
        <p:txBody>
          <a:bodyPr wrap="none" rtlCol="0">
            <a:spAutoFit/>
          </a:bodyPr>
          <a:lstStyle/>
          <a:p>
            <a:r>
              <a:rPr lang="de-CH" dirty="0" smtClean="0">
                <a:solidFill>
                  <a:schemeClr val="accent1">
                    <a:lumMod val="75000"/>
                  </a:schemeClr>
                </a:solidFill>
              </a:rPr>
              <a:t>?</a:t>
            </a:r>
            <a:endParaRPr lang="de-CH" dirty="0">
              <a:solidFill>
                <a:schemeClr val="accent1">
                  <a:lumMod val="75000"/>
                </a:schemeClr>
              </a:solidFill>
            </a:endParaRPr>
          </a:p>
        </p:txBody>
      </p:sp>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38478" y="1006997"/>
            <a:ext cx="9320305" cy="5127586"/>
          </a:xfrm>
          <a:prstGeom prst="rect">
            <a:avLst/>
          </a:prstGeom>
        </p:spPr>
      </p:pic>
      <p:cxnSp>
        <p:nvCxnSpPr>
          <p:cNvPr id="6" name="Gerade Verbindung mit Pfeil 5"/>
          <p:cNvCxnSpPr/>
          <p:nvPr/>
        </p:nvCxnSpPr>
        <p:spPr>
          <a:xfrm flipV="1">
            <a:off x="1099595" y="5361339"/>
            <a:ext cx="1028238" cy="3102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3849639" y="5808840"/>
            <a:ext cx="292068" cy="369332"/>
          </a:xfrm>
          <a:prstGeom prst="rect">
            <a:avLst/>
          </a:prstGeom>
          <a:noFill/>
        </p:spPr>
        <p:txBody>
          <a:bodyPr wrap="none" rtlCol="0">
            <a:spAutoFit/>
          </a:bodyPr>
          <a:lstStyle/>
          <a:p>
            <a:r>
              <a:rPr lang="de-CH" dirty="0" smtClean="0">
                <a:solidFill>
                  <a:schemeClr val="accent1">
                    <a:lumMod val="75000"/>
                  </a:schemeClr>
                </a:solidFill>
              </a:rPr>
              <a:t>?</a:t>
            </a:r>
            <a:endParaRPr lang="de-CH" dirty="0">
              <a:solidFill>
                <a:schemeClr val="accent1">
                  <a:lumMod val="75000"/>
                </a:schemeClr>
              </a:solidFill>
            </a:endParaRPr>
          </a:p>
        </p:txBody>
      </p:sp>
      <p:cxnSp>
        <p:nvCxnSpPr>
          <p:cNvPr id="10" name="Gerade Verbindung mit Pfeil 9"/>
          <p:cNvCxnSpPr/>
          <p:nvPr/>
        </p:nvCxnSpPr>
        <p:spPr>
          <a:xfrm flipH="1" flipV="1">
            <a:off x="3080835" y="5361339"/>
            <a:ext cx="768804" cy="524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8</a:t>
            </a:r>
            <a:endParaRPr lang="de-CH" dirty="0"/>
          </a:p>
        </p:txBody>
      </p:sp>
    </p:spTree>
    <p:extLst>
      <p:ext uri="{BB962C8B-B14F-4D97-AF65-F5344CB8AC3E}">
        <p14:creationId xmlns:p14="http://schemas.microsoft.com/office/powerpoint/2010/main" val="15186245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89</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20 – Welche Aussage zu den in Fall 8 markierten Läsionen trifft </a:t>
            </a:r>
            <a:r>
              <a:rPr lang="de-CH" sz="1800" b="1" u="sng" dirty="0" smtClean="0"/>
              <a:t>nicht</a:t>
            </a:r>
            <a:r>
              <a:rPr lang="de-CH" sz="1800" b="1" dirty="0" smtClean="0"/>
              <a:t> zu?</a:t>
            </a:r>
          </a:p>
          <a:p>
            <a:pPr marL="342900" indent="-342900">
              <a:buFont typeface="+mj-lt"/>
              <a:buAutoNum type="alphaLcParenR"/>
            </a:pPr>
            <a:r>
              <a:rPr lang="de-CH" sz="1800" b="1" dirty="0" smtClean="0"/>
              <a:t>Die starke Anreicherung in Projektion auf den Oberbauch zeigt die Leber</a:t>
            </a:r>
          </a:p>
          <a:p>
            <a:pPr marL="342900" indent="-342900">
              <a:buFont typeface="+mj-lt"/>
              <a:buAutoNum type="alphaLcParenR"/>
            </a:pPr>
            <a:r>
              <a:rPr lang="de-CH" sz="1800" b="1" dirty="0" smtClean="0"/>
              <a:t>Die geringe Anreicherung in Projektion auf den Oberbauch links zeigt die Milz.</a:t>
            </a:r>
          </a:p>
          <a:p>
            <a:pPr marL="342900" indent="-342900">
              <a:buFont typeface="+mj-lt"/>
              <a:buAutoNum type="alphaLcParenR"/>
            </a:pPr>
            <a:r>
              <a:rPr lang="de-CH" sz="1800" b="1" dirty="0" smtClean="0"/>
              <a:t>Offenbar ausgedehnte Lebermetastasierung bei diffuser Anreicherung in der Leber.</a:t>
            </a:r>
          </a:p>
          <a:p>
            <a:pPr marL="342900" indent="-342900">
              <a:buFont typeface="+mj-lt"/>
              <a:buAutoNum type="alphaLcParenR"/>
            </a:pPr>
            <a:r>
              <a:rPr lang="de-CH" sz="1800" b="1" dirty="0" smtClean="0"/>
              <a:t>Offenbar partiell hämatogener Abstrom des Radiopharmakons. </a:t>
            </a:r>
          </a:p>
          <a:p>
            <a:pPr marL="0" indent="0">
              <a:buNone/>
            </a:pPr>
            <a:endParaRPr lang="de-CH" sz="1400" dirty="0"/>
          </a:p>
        </p:txBody>
      </p:sp>
    </p:spTree>
    <p:extLst>
      <p:ext uri="{BB962C8B-B14F-4D97-AF65-F5344CB8AC3E}">
        <p14:creationId xmlns:p14="http://schemas.microsoft.com/office/powerpoint/2010/main" val="2392886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 - Hintergrund</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9</a:t>
            </a:fld>
            <a:endParaRPr lang="de-CH" dirty="0">
              <a:solidFill>
                <a:schemeClr val="tx1"/>
              </a:solidFill>
            </a:endParaRPr>
          </a:p>
        </p:txBody>
      </p:sp>
      <p:sp>
        <p:nvSpPr>
          <p:cNvPr id="7" name="Inhaltsplatzhalter 2"/>
          <p:cNvSpPr>
            <a:spLocks noGrp="1"/>
          </p:cNvSpPr>
          <p:nvPr>
            <p:ph idx="1"/>
          </p:nvPr>
        </p:nvSpPr>
        <p:spPr>
          <a:xfrm>
            <a:off x="895864" y="1886727"/>
            <a:ext cx="9559700" cy="4846582"/>
          </a:xfrm>
        </p:spPr>
        <p:txBody>
          <a:bodyPr>
            <a:normAutofit lnSpcReduction="10000"/>
          </a:bodyPr>
          <a:lstStyle/>
          <a:p>
            <a:pPr marL="0" indent="0">
              <a:buNone/>
            </a:pPr>
            <a:r>
              <a:rPr lang="de-CH" sz="1800" b="1" dirty="0" smtClean="0"/>
              <a:t>1 - Was ist ein Radiopharmakon und wie funktioniert es?</a:t>
            </a:r>
          </a:p>
          <a:p>
            <a:pPr marL="342900" indent="-342900">
              <a:buFont typeface="+mj-lt"/>
              <a:buAutoNum type="alphaLcParenR"/>
            </a:pPr>
            <a:r>
              <a:rPr lang="de-CH" sz="1800" b="1" dirty="0" smtClean="0"/>
              <a:t>Ein Radiopharmakon besteht aus einem Radionuklid und einem Trägermolekül, welches die biologische Funktion bestimmt.</a:t>
            </a:r>
          </a:p>
          <a:p>
            <a:pPr marL="457200" lvl="1" indent="0">
              <a:buNone/>
            </a:pPr>
            <a:r>
              <a:rPr lang="de-CH" sz="1600" i="1" dirty="0" smtClean="0"/>
              <a:t>Korrekt!</a:t>
            </a:r>
          </a:p>
          <a:p>
            <a:pPr marL="342900" indent="-342900">
              <a:buFont typeface="+mj-lt"/>
              <a:buAutoNum type="alphaLcParenR"/>
            </a:pPr>
            <a:r>
              <a:rPr lang="de-CH" sz="1800" b="1" dirty="0" smtClean="0"/>
              <a:t>Ein Radiopharmakon besteht aus einem radioaktiven Molekül, welches eine bestimmte biologische Funktion hat.</a:t>
            </a:r>
          </a:p>
          <a:p>
            <a:pPr marL="457200" lvl="1" indent="0">
              <a:buNone/>
            </a:pPr>
            <a:r>
              <a:rPr lang="de-CH" sz="1600" i="1" dirty="0" smtClean="0"/>
              <a:t>Der Begriff radioaktives Molekül ist unscharf. Radioaktiv ist das an das Molekül gekoppelte Radionuklid – also ein Atom innerhalb des Molekülverbundes. Das für eine bestimmte Funktion designte und hergestellte Molekül wird mit dem radioaktiven Nuklid markiert. Beide zusammen ergeben dann das Radiopharmakon.</a:t>
            </a:r>
          </a:p>
          <a:p>
            <a:pPr marL="342900" indent="-342900">
              <a:buFont typeface="+mj-lt"/>
              <a:buAutoNum type="alphaLcParenR"/>
            </a:pPr>
            <a:r>
              <a:rPr lang="de-CH" sz="1800" b="1" dirty="0" smtClean="0"/>
              <a:t>Ein Radiopharmakon besteht aus einem biologischen Nuklid, welches an einen radioaktiven Tracer gekoppelt ist.</a:t>
            </a:r>
          </a:p>
          <a:p>
            <a:pPr marL="457200" lvl="1" indent="0">
              <a:buNone/>
            </a:pPr>
            <a:r>
              <a:rPr lang="de-CH" sz="1600" i="1" dirty="0" smtClean="0"/>
              <a:t>Tracer = Radiopharmakon. Das Nuklid bezeichnet den radioaktiven Bestandteil.</a:t>
            </a:r>
          </a:p>
          <a:p>
            <a:pPr marL="342900" indent="-342900">
              <a:buFont typeface="+mj-lt"/>
              <a:buAutoNum type="alphaLcParenR"/>
            </a:pPr>
            <a:r>
              <a:rPr lang="de-CH" sz="1800" b="1" dirty="0" smtClean="0"/>
              <a:t>Ein Radiopharmakon ist immer ein Radionuklid, welches eine bestimmte biologische Funktion hat.</a:t>
            </a:r>
          </a:p>
          <a:p>
            <a:pPr marL="457200" lvl="1" indent="0">
              <a:buNone/>
            </a:pPr>
            <a:r>
              <a:rPr lang="de-CH" sz="1600" i="1" dirty="0" smtClean="0"/>
              <a:t>Radioaktives Jod für Schilddrüsenszintigraphien und –</a:t>
            </a:r>
            <a:r>
              <a:rPr lang="de-CH" sz="1600" i="1" dirty="0" err="1" smtClean="0"/>
              <a:t>therapien</a:t>
            </a:r>
            <a:r>
              <a:rPr lang="de-CH" sz="1600" i="1" dirty="0" smtClean="0"/>
              <a:t> oder auch radioaktives Fluor sind Beispiele, bei denen ein Trägermolekül nicht gebraucht wird, um eine biologische Funktion darzustellen. Die meisten Radiopharmaka sind jedoch in der Regel spezifisch designte und hergestellte Molekülstrukturen, die mit einem Radionuklid markiert werden. </a:t>
            </a:r>
            <a:endParaRPr lang="de-CH" sz="1600" i="1" dirty="0"/>
          </a:p>
        </p:txBody>
      </p:sp>
      <p:pic>
        <p:nvPicPr>
          <p:cNvPr id="3" name="Grafik 2"/>
          <p:cNvPicPr>
            <a:picLocks noChangeAspect="1"/>
          </p:cNvPicPr>
          <p:nvPr/>
        </p:nvPicPr>
        <p:blipFill>
          <a:blip r:embed="rId2"/>
          <a:stretch>
            <a:fillRect/>
          </a:stretch>
        </p:blipFill>
        <p:spPr>
          <a:xfrm>
            <a:off x="8961" y="2244966"/>
            <a:ext cx="12174077" cy="4214200"/>
          </a:xfrm>
          <a:prstGeom prst="rect">
            <a:avLst/>
          </a:prstGeom>
        </p:spPr>
      </p:pic>
      <p:pic>
        <p:nvPicPr>
          <p:cNvPr id="4" name="Grafik 3"/>
          <p:cNvPicPr>
            <a:picLocks noChangeAspect="1"/>
          </p:cNvPicPr>
          <p:nvPr/>
        </p:nvPicPr>
        <p:blipFill>
          <a:blip r:embed="rId3"/>
          <a:stretch>
            <a:fillRect/>
          </a:stretch>
        </p:blipFill>
        <p:spPr>
          <a:xfrm>
            <a:off x="281269" y="3890234"/>
            <a:ext cx="5428867" cy="2706004"/>
          </a:xfrm>
          <a:prstGeom prst="rect">
            <a:avLst/>
          </a:prstGeom>
        </p:spPr>
      </p:pic>
      <p:sp>
        <p:nvSpPr>
          <p:cNvPr id="6" name="Rechteck 5"/>
          <p:cNvSpPr/>
          <p:nvPr/>
        </p:nvSpPr>
        <p:spPr>
          <a:xfrm>
            <a:off x="530159" y="3572495"/>
            <a:ext cx="2358957" cy="277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smtClean="0">
                <a:solidFill>
                  <a:schemeClr val="tx1"/>
                </a:solidFill>
              </a:rPr>
              <a:t>Nuklid</a:t>
            </a:r>
            <a:endParaRPr lang="de-CH" b="1" dirty="0">
              <a:solidFill>
                <a:schemeClr val="tx1"/>
              </a:solidFill>
            </a:endParaRPr>
          </a:p>
        </p:txBody>
      </p:sp>
      <p:sp>
        <p:nvSpPr>
          <p:cNvPr id="9" name="Rechteck 8"/>
          <p:cNvSpPr/>
          <p:nvPr/>
        </p:nvSpPr>
        <p:spPr>
          <a:xfrm>
            <a:off x="8779213" y="4310018"/>
            <a:ext cx="3312268" cy="2149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p:cNvSpPr/>
          <p:nvPr/>
        </p:nvSpPr>
        <p:spPr>
          <a:xfrm>
            <a:off x="6896911" y="3608962"/>
            <a:ext cx="3253902" cy="355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p:cNvSpPr txBox="1"/>
          <p:nvPr/>
        </p:nvSpPr>
        <p:spPr>
          <a:xfrm>
            <a:off x="7228163" y="3572495"/>
            <a:ext cx="971741" cy="369332"/>
          </a:xfrm>
          <a:prstGeom prst="rect">
            <a:avLst/>
          </a:prstGeom>
          <a:noFill/>
        </p:spPr>
        <p:txBody>
          <a:bodyPr wrap="none" rtlCol="0">
            <a:spAutoFit/>
          </a:bodyPr>
          <a:lstStyle/>
          <a:p>
            <a:r>
              <a:rPr lang="de-CH" b="1" dirty="0" smtClean="0"/>
              <a:t>Molekül</a:t>
            </a:r>
            <a:endParaRPr lang="de-CH" b="1" dirty="0"/>
          </a:p>
        </p:txBody>
      </p:sp>
      <p:pic>
        <p:nvPicPr>
          <p:cNvPr id="11" name="Grafik 10"/>
          <p:cNvPicPr>
            <a:picLocks noChangeAspect="1"/>
          </p:cNvPicPr>
          <p:nvPr/>
        </p:nvPicPr>
        <p:blipFill>
          <a:blip r:embed="rId4"/>
          <a:stretch>
            <a:fillRect/>
          </a:stretch>
        </p:blipFill>
        <p:spPr>
          <a:xfrm>
            <a:off x="5000613" y="5600421"/>
            <a:ext cx="675631" cy="652959"/>
          </a:xfrm>
          <a:prstGeom prst="rect">
            <a:avLst/>
          </a:prstGeom>
        </p:spPr>
      </p:pic>
      <p:sp>
        <p:nvSpPr>
          <p:cNvPr id="13" name="Rechteck 12"/>
          <p:cNvSpPr/>
          <p:nvPr/>
        </p:nvSpPr>
        <p:spPr>
          <a:xfrm>
            <a:off x="5767801" y="2140086"/>
            <a:ext cx="6323680" cy="46595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528" y="2244966"/>
            <a:ext cx="6010595" cy="4488343"/>
          </a:xfrm>
          <a:prstGeom prst="rect">
            <a:avLst/>
          </a:prstGeom>
        </p:spPr>
      </p:pic>
    </p:spTree>
    <p:extLst>
      <p:ext uri="{BB962C8B-B14F-4D97-AF65-F5344CB8AC3E}">
        <p14:creationId xmlns:p14="http://schemas.microsoft.com/office/powerpoint/2010/main" val="25691817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Teil II - Fälle</a:t>
            </a:r>
            <a:endParaRPr lang="de-CH" dirty="0"/>
          </a:p>
        </p:txBody>
      </p:sp>
      <p:sp>
        <p:nvSpPr>
          <p:cNvPr id="5" name="Foliennummernplatzhalter 4"/>
          <p:cNvSpPr>
            <a:spLocks noGrp="1"/>
          </p:cNvSpPr>
          <p:nvPr>
            <p:ph type="sldNum" sz="quarter" idx="12"/>
          </p:nvPr>
        </p:nvSpPr>
        <p:spPr>
          <a:xfrm>
            <a:off x="9183168" y="6245254"/>
            <a:ext cx="2743200" cy="365125"/>
          </a:xfrm>
        </p:spPr>
        <p:txBody>
          <a:bodyPr/>
          <a:lstStyle/>
          <a:p>
            <a:fld id="{CAABB829-6652-4238-AD93-C228A53250A7}" type="slidenum">
              <a:rPr lang="de-CH" smtClean="0">
                <a:solidFill>
                  <a:schemeClr val="tx1"/>
                </a:solidFill>
              </a:rPr>
              <a:t>90</a:t>
            </a:fld>
            <a:endParaRPr lang="de-CH" dirty="0">
              <a:solidFill>
                <a:schemeClr val="tx1"/>
              </a:solidFill>
            </a:endParaRPr>
          </a:p>
        </p:txBody>
      </p:sp>
      <p:sp>
        <p:nvSpPr>
          <p:cNvPr id="7" name="Inhaltsplatzhalter 2"/>
          <p:cNvSpPr>
            <a:spLocks noGrp="1"/>
          </p:cNvSpPr>
          <p:nvPr>
            <p:ph idx="1"/>
          </p:nvPr>
        </p:nvSpPr>
        <p:spPr>
          <a:xfrm>
            <a:off x="895864" y="1886727"/>
            <a:ext cx="9919918" cy="4846582"/>
          </a:xfrm>
        </p:spPr>
        <p:txBody>
          <a:bodyPr>
            <a:normAutofit/>
          </a:bodyPr>
          <a:lstStyle/>
          <a:p>
            <a:pPr marL="0" indent="0">
              <a:buNone/>
            </a:pPr>
            <a:r>
              <a:rPr lang="de-CH" sz="1800" b="1" dirty="0" smtClean="0"/>
              <a:t>20 – Welche Aussage zu den in Fall 8 markierten Läsionen trifft </a:t>
            </a:r>
            <a:r>
              <a:rPr lang="de-CH" sz="1800" b="1" u="sng" dirty="0" smtClean="0"/>
              <a:t>nicht</a:t>
            </a:r>
            <a:r>
              <a:rPr lang="de-CH" sz="1800" b="1" dirty="0" smtClean="0"/>
              <a:t> zu?</a:t>
            </a:r>
          </a:p>
          <a:p>
            <a:pPr marL="342900" indent="-342900">
              <a:buFont typeface="+mj-lt"/>
              <a:buAutoNum type="alphaLcParenR"/>
            </a:pPr>
            <a:r>
              <a:rPr lang="de-CH" sz="1800" b="1" dirty="0" smtClean="0"/>
              <a:t>Die starke Anreicherung in Projektion auf den Oberbauch zeigt die Leber</a:t>
            </a:r>
          </a:p>
          <a:p>
            <a:pPr marL="457200" lvl="1" indent="0">
              <a:buNone/>
            </a:pPr>
            <a:r>
              <a:rPr lang="de-CH" sz="1600" i="1" dirty="0" smtClean="0"/>
              <a:t>Korrekt! </a:t>
            </a:r>
          </a:p>
          <a:p>
            <a:pPr marL="342900" indent="-342900">
              <a:buFont typeface="+mj-lt"/>
              <a:buAutoNum type="alphaLcParenR"/>
            </a:pPr>
            <a:r>
              <a:rPr lang="de-CH" sz="1800" b="1" dirty="0" smtClean="0"/>
              <a:t>Die geringe Anreicherung in Projektion auf den Oberbauch links zeigt die Milz.</a:t>
            </a:r>
          </a:p>
          <a:p>
            <a:pPr marL="457200" lvl="1" indent="0">
              <a:buNone/>
            </a:pPr>
            <a:r>
              <a:rPr lang="de-CH" sz="1600" i="1" dirty="0" smtClean="0"/>
              <a:t>Korrekt!</a:t>
            </a:r>
            <a:r>
              <a:rPr lang="de-CH" sz="1600" b="1" dirty="0" smtClean="0"/>
              <a:t> </a:t>
            </a:r>
          </a:p>
          <a:p>
            <a:pPr marL="342900" indent="-342900">
              <a:buFont typeface="+mj-lt"/>
              <a:buAutoNum type="alphaLcParenR"/>
            </a:pPr>
            <a:r>
              <a:rPr lang="de-CH" sz="1800" b="1" dirty="0" smtClean="0"/>
              <a:t>Offenbar ausgedehnte Lebermetastasierung bei diffuser Anreicherung in der Leber.</a:t>
            </a:r>
          </a:p>
          <a:p>
            <a:pPr marL="457200" lvl="1" indent="0">
              <a:buNone/>
            </a:pPr>
            <a:r>
              <a:rPr lang="de-CH" sz="1600" i="1" dirty="0" smtClean="0"/>
              <a:t>Falsche Aussage – richtige Antwort! Die Szintigraphie mit Tc99m-markierten </a:t>
            </a:r>
            <a:r>
              <a:rPr lang="de-CH" sz="1600" i="1" dirty="0" err="1" smtClean="0"/>
              <a:t>Nanocolloiden</a:t>
            </a:r>
            <a:r>
              <a:rPr lang="de-CH" sz="1600" i="1" dirty="0" smtClean="0"/>
              <a:t> zeigt nie eine Metastasierung an. Das Radiopharmakon wird z.B. in Makrophagen / </a:t>
            </a:r>
            <a:r>
              <a:rPr lang="de-CH" sz="1600" i="1" dirty="0" err="1" smtClean="0"/>
              <a:t>Histiozyten</a:t>
            </a:r>
            <a:r>
              <a:rPr lang="de-CH" sz="1600" i="1" dirty="0" smtClean="0"/>
              <a:t> («Alles-Fresszellen») gespeichert – bei einem Abstrom des Radiopharmakons mit dem Blut gelangt das Radiopharmakon auch in Leber und Milz, wo sehr viele Fresszellen «wohnen». Diese nehmen das Radiopharmakon auf.</a:t>
            </a:r>
          </a:p>
          <a:p>
            <a:pPr marL="342900" indent="-342900">
              <a:buFont typeface="+mj-lt"/>
              <a:buAutoNum type="alphaLcParenR"/>
            </a:pPr>
            <a:r>
              <a:rPr lang="de-CH" sz="1800" b="1" dirty="0" smtClean="0"/>
              <a:t>Offenbar partiell hämatogener Abstrom des Radiopharmakons. </a:t>
            </a:r>
          </a:p>
          <a:p>
            <a:pPr marL="457200" lvl="1" indent="0">
              <a:buNone/>
            </a:pPr>
            <a:r>
              <a:rPr lang="de-CH" sz="1600" i="1" dirty="0" smtClean="0"/>
              <a:t>Korrekt! Dies ist zu vermeiden, indem vor der Applikation mit der Spritze kurz aspiriert wird um sicher zustellen, dass die Nadelspitze nicht in einem Blutgefäss liegt. </a:t>
            </a:r>
            <a:endParaRPr lang="de-CH" sz="1600" i="1" dirty="0"/>
          </a:p>
          <a:p>
            <a:pPr marL="0" indent="0">
              <a:buNone/>
            </a:pPr>
            <a:endParaRPr lang="de-CH" sz="1400" dirty="0"/>
          </a:p>
        </p:txBody>
      </p:sp>
    </p:spTree>
    <p:extLst>
      <p:ext uri="{BB962C8B-B14F-4D97-AF65-F5344CB8AC3E}">
        <p14:creationId xmlns:p14="http://schemas.microsoft.com/office/powerpoint/2010/main" val="559949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91</a:t>
            </a:fld>
            <a:endParaRPr lang="de-CH"/>
          </a:p>
        </p:txBody>
      </p:sp>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t="56969" r="74984"/>
          <a:stretch/>
        </p:blipFill>
        <p:spPr>
          <a:xfrm>
            <a:off x="4974406" y="1717963"/>
            <a:ext cx="2331558" cy="2211466"/>
          </a:xfrm>
          <a:prstGeom prst="rect">
            <a:avLst/>
          </a:prstGeom>
        </p:spPr>
      </p:pic>
      <p:cxnSp>
        <p:nvCxnSpPr>
          <p:cNvPr id="6" name="Gerade Verbindung mit Pfeil 5"/>
          <p:cNvCxnSpPr/>
          <p:nvPr/>
        </p:nvCxnSpPr>
        <p:spPr>
          <a:xfrm flipH="1" flipV="1">
            <a:off x="5995430" y="3214255"/>
            <a:ext cx="710170" cy="8610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flipV="1">
            <a:off x="6516763" y="3144612"/>
            <a:ext cx="1209861" cy="9306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2620211" y="4075288"/>
            <a:ext cx="6750438" cy="369332"/>
          </a:xfrm>
          <a:prstGeom prst="rect">
            <a:avLst/>
          </a:prstGeom>
          <a:noFill/>
        </p:spPr>
        <p:txBody>
          <a:bodyPr wrap="none" rtlCol="0">
            <a:spAutoFit/>
          </a:bodyPr>
          <a:lstStyle/>
          <a:p>
            <a:r>
              <a:rPr lang="de-CH" dirty="0" smtClean="0">
                <a:solidFill>
                  <a:schemeClr val="accent1">
                    <a:lumMod val="75000"/>
                  </a:schemeClr>
                </a:solidFill>
              </a:rPr>
              <a:t>Hämatogener Abstrom – Speicherung in Leber- und Milzmakrophagen</a:t>
            </a:r>
            <a:endParaRPr lang="de-CH" dirty="0">
              <a:solidFill>
                <a:schemeClr val="accent1">
                  <a:lumMod val="75000"/>
                </a:schemeClr>
              </a:solidFill>
            </a:endParaRPr>
          </a:p>
        </p:txBody>
      </p:sp>
    </p:spTree>
    <p:extLst>
      <p:ext uri="{BB962C8B-B14F-4D97-AF65-F5344CB8AC3E}">
        <p14:creationId xmlns:p14="http://schemas.microsoft.com/office/powerpoint/2010/main" val="6706822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92</a:t>
            </a:fld>
            <a:endParaRPr lang="de-CH"/>
          </a:p>
        </p:txBody>
      </p:sp>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l="28303" t="17298" r="30372" b="17027"/>
          <a:stretch/>
        </p:blipFill>
        <p:spPr>
          <a:xfrm>
            <a:off x="7486306" y="1024238"/>
            <a:ext cx="3492843" cy="5464126"/>
          </a:xfrm>
          <a:prstGeom prst="rect">
            <a:avLst/>
          </a:prstGeom>
        </p:spPr>
      </p:pic>
      <p:sp>
        <p:nvSpPr>
          <p:cNvPr id="8"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9</a:t>
            </a:r>
            <a:endParaRPr lang="de-CH" dirty="0"/>
          </a:p>
        </p:txBody>
      </p:sp>
      <p:cxnSp>
        <p:nvCxnSpPr>
          <p:cNvPr id="5" name="Gerade Verbindung mit Pfeil 4"/>
          <p:cNvCxnSpPr/>
          <p:nvPr/>
        </p:nvCxnSpPr>
        <p:spPr>
          <a:xfrm flipV="1">
            <a:off x="7353300" y="2190750"/>
            <a:ext cx="952500" cy="25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1994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93</a:t>
            </a:fld>
            <a:endParaRPr lang="de-CH"/>
          </a:p>
        </p:txBody>
      </p:sp>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l="28303" t="17298" r="30372" b="17027"/>
          <a:stretch/>
        </p:blipFill>
        <p:spPr>
          <a:xfrm>
            <a:off x="8032406" y="1068688"/>
            <a:ext cx="3492843" cy="5464126"/>
          </a:xfrm>
          <a:prstGeom prst="rect">
            <a:avLst/>
          </a:prstGeom>
        </p:spPr>
      </p:pic>
      <p:sp>
        <p:nvSpPr>
          <p:cNvPr id="8"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9</a:t>
            </a:r>
            <a:endParaRPr lang="de-CH" dirty="0"/>
          </a:p>
        </p:txBody>
      </p:sp>
      <p:sp>
        <p:nvSpPr>
          <p:cNvPr id="9" name="Inhaltsplatzhalter 2"/>
          <p:cNvSpPr txBox="1">
            <a:spLocks/>
          </p:cNvSpPr>
          <p:nvPr/>
        </p:nvSpPr>
        <p:spPr>
          <a:xfrm>
            <a:off x="597414" y="1073927"/>
            <a:ext cx="9919918" cy="484658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rgbClr val="62626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1800" b="1" dirty="0" smtClean="0"/>
              <a:t>21 – Welche Aussage trifft zu dem markierten Lymphknoten zu?</a:t>
            </a:r>
          </a:p>
          <a:p>
            <a:pPr marL="342900" indent="-342900">
              <a:buFont typeface="+mj-lt"/>
              <a:buAutoNum type="alphaLcParenR"/>
            </a:pPr>
            <a:r>
              <a:rPr lang="de-CH" sz="1800" b="1" dirty="0" smtClean="0"/>
              <a:t>SLK bei Melanom am Oberarm rechts.</a:t>
            </a:r>
            <a:endParaRPr lang="de-CH" sz="1600" i="1" dirty="0" smtClean="0"/>
          </a:p>
          <a:p>
            <a:pPr marL="342900" indent="-342900">
              <a:buFont typeface="+mj-lt"/>
              <a:buAutoNum type="alphaLcParenR"/>
            </a:pPr>
            <a:r>
              <a:rPr lang="de-CH" sz="1800" b="1" dirty="0" smtClean="0"/>
              <a:t>Lymphknotenmetastase bei Mammakarzinom rechts.</a:t>
            </a:r>
            <a:endParaRPr lang="de-CH" sz="1600" b="1" dirty="0" smtClean="0"/>
          </a:p>
          <a:p>
            <a:pPr marL="342900" indent="-342900">
              <a:buFont typeface="+mj-lt"/>
              <a:buAutoNum type="alphaLcParenR"/>
            </a:pPr>
            <a:r>
              <a:rPr lang="de-CH" sz="1800" b="1" dirty="0" smtClean="0"/>
              <a:t>Medizinische Sensation – die weltweit erste </a:t>
            </a:r>
            <a:r>
              <a:rPr lang="de-CH" sz="1800" b="1" dirty="0" err="1" smtClean="0"/>
              <a:t>Sentinel</a:t>
            </a:r>
            <a:r>
              <a:rPr lang="de-CH" sz="1800" b="1" dirty="0" smtClean="0"/>
              <a:t>-Szintigraphie im PET </a:t>
            </a:r>
            <a:endParaRPr lang="de-CH" sz="1600" i="1" dirty="0" smtClean="0"/>
          </a:p>
          <a:p>
            <a:pPr marL="342900" indent="-342900">
              <a:buFont typeface="+mj-lt"/>
              <a:buAutoNum type="alphaLcParenR"/>
            </a:pPr>
            <a:r>
              <a:rPr lang="de-CH" sz="1800" b="1" dirty="0" smtClean="0"/>
              <a:t>FDG-PET/CT mit </a:t>
            </a:r>
            <a:r>
              <a:rPr lang="de-CH" sz="1800" b="1" dirty="0" err="1" smtClean="0"/>
              <a:t>Paravasat</a:t>
            </a:r>
            <a:r>
              <a:rPr lang="de-CH" sz="1800" b="1" dirty="0" smtClean="0"/>
              <a:t> am Oberarm rechts, reaktive Lymphknoten </a:t>
            </a:r>
            <a:r>
              <a:rPr lang="de-CH" sz="1800" b="1" dirty="0" err="1" smtClean="0"/>
              <a:t>axillär</a:t>
            </a:r>
            <a:r>
              <a:rPr lang="de-CH" sz="1800" b="1" dirty="0" smtClean="0"/>
              <a:t> rechts. </a:t>
            </a:r>
            <a:endParaRPr lang="de-CH" sz="1600" i="1" dirty="0" smtClean="0"/>
          </a:p>
          <a:p>
            <a:endParaRPr lang="de-CH" sz="1400" dirty="0"/>
          </a:p>
        </p:txBody>
      </p:sp>
      <p:cxnSp>
        <p:nvCxnSpPr>
          <p:cNvPr id="6" name="Gerade Verbindung mit Pfeil 5"/>
          <p:cNvCxnSpPr/>
          <p:nvPr/>
        </p:nvCxnSpPr>
        <p:spPr>
          <a:xfrm flipV="1">
            <a:off x="7975600" y="2228850"/>
            <a:ext cx="952500" cy="25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8221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94</a:t>
            </a:fld>
            <a:endParaRPr lang="de-CH"/>
          </a:p>
        </p:txBody>
      </p:sp>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l="28303" t="17298" r="30372" b="17027"/>
          <a:stretch/>
        </p:blipFill>
        <p:spPr>
          <a:xfrm>
            <a:off x="8032406" y="1068688"/>
            <a:ext cx="3492843" cy="5464126"/>
          </a:xfrm>
          <a:prstGeom prst="rect">
            <a:avLst/>
          </a:prstGeom>
        </p:spPr>
      </p:pic>
      <p:sp>
        <p:nvSpPr>
          <p:cNvPr id="8" name="Titel 10"/>
          <p:cNvSpPr txBox="1">
            <a:spLocks/>
          </p:cNvSpPr>
          <p:nvPr/>
        </p:nvSpPr>
        <p:spPr>
          <a:xfrm>
            <a:off x="673287" y="135832"/>
            <a:ext cx="10515600" cy="554434"/>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r>
              <a:rPr lang="de-CH" dirty="0" smtClean="0"/>
              <a:t>Fall 9</a:t>
            </a:r>
            <a:endParaRPr lang="de-CH" dirty="0"/>
          </a:p>
        </p:txBody>
      </p:sp>
      <p:sp>
        <p:nvSpPr>
          <p:cNvPr id="9" name="Inhaltsplatzhalter 2"/>
          <p:cNvSpPr txBox="1">
            <a:spLocks/>
          </p:cNvSpPr>
          <p:nvPr/>
        </p:nvSpPr>
        <p:spPr>
          <a:xfrm>
            <a:off x="597414" y="1073927"/>
            <a:ext cx="9919918" cy="484658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rgbClr val="62626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1800" b="1" dirty="0" smtClean="0"/>
              <a:t>21 – Welche Aussage trifft zu dem markierten Lymphknoten zu?</a:t>
            </a:r>
          </a:p>
          <a:p>
            <a:pPr marL="342900" indent="-342900">
              <a:buFont typeface="+mj-lt"/>
              <a:buAutoNum type="alphaLcParenR"/>
            </a:pPr>
            <a:r>
              <a:rPr lang="de-CH" sz="1800" b="1" dirty="0" smtClean="0"/>
              <a:t>SLK bei Melanom am Oberarm rechts.</a:t>
            </a:r>
          </a:p>
          <a:p>
            <a:pPr marL="457200" lvl="1" indent="0">
              <a:buFont typeface="Arial" panose="020B0604020202020204" pitchFamily="34" charset="0"/>
              <a:buNone/>
            </a:pPr>
            <a:r>
              <a:rPr lang="de-CH" sz="1600" i="1" dirty="0" smtClean="0"/>
              <a:t>Falsch! </a:t>
            </a:r>
          </a:p>
          <a:p>
            <a:pPr marL="342900" indent="-342900">
              <a:buFont typeface="+mj-lt"/>
              <a:buAutoNum type="alphaLcParenR"/>
            </a:pPr>
            <a:r>
              <a:rPr lang="de-CH" sz="1800" b="1" dirty="0" smtClean="0"/>
              <a:t>Lymphknotenmetastase bei Mammakarzinom rechts.</a:t>
            </a:r>
          </a:p>
          <a:p>
            <a:pPr marL="457200" lvl="1" indent="0">
              <a:buFont typeface="Arial" panose="020B0604020202020204" pitchFamily="34" charset="0"/>
              <a:buNone/>
            </a:pPr>
            <a:r>
              <a:rPr lang="de-CH" sz="1600" i="1" dirty="0" smtClean="0"/>
              <a:t>Falsch!</a:t>
            </a:r>
            <a:r>
              <a:rPr lang="de-CH" sz="1600" b="1" dirty="0" smtClean="0"/>
              <a:t> </a:t>
            </a:r>
          </a:p>
          <a:p>
            <a:pPr marL="342900" indent="-342900">
              <a:buFont typeface="+mj-lt"/>
              <a:buAutoNum type="alphaLcParenR"/>
            </a:pPr>
            <a:r>
              <a:rPr lang="de-CH" sz="1800" b="1" dirty="0" smtClean="0"/>
              <a:t>Medizinische Sensation – die weltweit erste </a:t>
            </a:r>
            <a:r>
              <a:rPr lang="de-CH" sz="1800" b="1" dirty="0" err="1" smtClean="0"/>
              <a:t>Sentinel</a:t>
            </a:r>
            <a:r>
              <a:rPr lang="de-CH" sz="1800" b="1" dirty="0" smtClean="0"/>
              <a:t>-Szintigraphie im PET </a:t>
            </a:r>
          </a:p>
          <a:p>
            <a:pPr marL="457200" lvl="1" indent="0">
              <a:buFont typeface="Arial" panose="020B0604020202020204" pitchFamily="34" charset="0"/>
              <a:buNone/>
            </a:pPr>
            <a:r>
              <a:rPr lang="de-CH" sz="1600" i="1" dirty="0" smtClean="0"/>
              <a:t>Falsch!</a:t>
            </a:r>
          </a:p>
          <a:p>
            <a:pPr marL="342900" indent="-342900">
              <a:buFont typeface="+mj-lt"/>
              <a:buAutoNum type="alphaLcParenR"/>
            </a:pPr>
            <a:r>
              <a:rPr lang="de-CH" sz="1800" b="1" dirty="0" smtClean="0"/>
              <a:t>FDG-PET/CT mit </a:t>
            </a:r>
            <a:r>
              <a:rPr lang="de-CH" sz="1800" b="1" dirty="0" err="1" smtClean="0"/>
              <a:t>Paravasat</a:t>
            </a:r>
            <a:r>
              <a:rPr lang="de-CH" sz="1800" b="1" dirty="0" smtClean="0"/>
              <a:t> am Oberarm rechts, reaktive Lymphknoten </a:t>
            </a:r>
            <a:r>
              <a:rPr lang="de-CH" sz="1800" b="1" dirty="0" err="1" smtClean="0"/>
              <a:t>axillär</a:t>
            </a:r>
            <a:r>
              <a:rPr lang="de-CH" sz="1800" b="1" dirty="0" smtClean="0"/>
              <a:t> rechts. </a:t>
            </a:r>
          </a:p>
          <a:p>
            <a:pPr marL="457200" lvl="1" indent="0">
              <a:buFont typeface="Arial" panose="020B0604020202020204" pitchFamily="34" charset="0"/>
              <a:buNone/>
            </a:pPr>
            <a:r>
              <a:rPr lang="de-CH" sz="1600" i="1" dirty="0" smtClean="0"/>
              <a:t>Korrekt! </a:t>
            </a:r>
          </a:p>
          <a:p>
            <a:endParaRPr lang="de-CH" sz="1400" dirty="0"/>
          </a:p>
        </p:txBody>
      </p:sp>
    </p:spTree>
    <p:extLst>
      <p:ext uri="{BB962C8B-B14F-4D97-AF65-F5344CB8AC3E}">
        <p14:creationId xmlns:p14="http://schemas.microsoft.com/office/powerpoint/2010/main" val="23399191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95</a:t>
            </a:fld>
            <a:endParaRPr lang="de-CH"/>
          </a:p>
        </p:txBody>
      </p:sp>
      <p:sp>
        <p:nvSpPr>
          <p:cNvPr id="5" name="Textfeld 4"/>
          <p:cNvSpPr txBox="1"/>
          <p:nvPr/>
        </p:nvSpPr>
        <p:spPr>
          <a:xfrm>
            <a:off x="1625600" y="6108700"/>
            <a:ext cx="9142311" cy="646331"/>
          </a:xfrm>
          <a:prstGeom prst="rect">
            <a:avLst/>
          </a:prstGeom>
          <a:noFill/>
        </p:spPr>
        <p:txBody>
          <a:bodyPr wrap="none" rtlCol="0">
            <a:spAutoFit/>
          </a:bodyPr>
          <a:lstStyle/>
          <a:p>
            <a:pPr algn="ctr"/>
            <a:r>
              <a:rPr lang="de-CH" dirty="0" smtClean="0"/>
              <a:t>FDG-PET/CT bei </a:t>
            </a:r>
            <a:r>
              <a:rPr lang="de-CH" dirty="0" err="1" smtClean="0"/>
              <a:t>Mammakarziinom</a:t>
            </a:r>
            <a:r>
              <a:rPr lang="de-CH" dirty="0" smtClean="0"/>
              <a:t> rechts mit Lymphknotenmetastasen </a:t>
            </a:r>
            <a:r>
              <a:rPr lang="de-CH" dirty="0" err="1" smtClean="0"/>
              <a:t>axillär</a:t>
            </a:r>
            <a:r>
              <a:rPr lang="de-CH" dirty="0" smtClean="0"/>
              <a:t> rechts (rot)</a:t>
            </a:r>
          </a:p>
          <a:p>
            <a:pPr algn="ctr"/>
            <a:r>
              <a:rPr lang="de-CH" dirty="0" smtClean="0"/>
              <a:t>Linksseitig Status nach </a:t>
            </a:r>
            <a:r>
              <a:rPr lang="de-CH" dirty="0" err="1" smtClean="0"/>
              <a:t>Covid</a:t>
            </a:r>
            <a:r>
              <a:rPr lang="de-CH" dirty="0" smtClean="0"/>
              <a:t>-Impfung am Oberarm und reaktive Lymphknoten </a:t>
            </a:r>
            <a:r>
              <a:rPr lang="de-CH" dirty="0" err="1" smtClean="0"/>
              <a:t>axillär</a:t>
            </a:r>
            <a:r>
              <a:rPr lang="de-CH" dirty="0" smtClean="0"/>
              <a:t> links (blau)</a:t>
            </a:r>
            <a:endParaRPr lang="de-CH" dirty="0"/>
          </a:p>
        </p:txBody>
      </p:sp>
      <p:grpSp>
        <p:nvGrpSpPr>
          <p:cNvPr id="17" name="Gruppieren 16"/>
          <p:cNvGrpSpPr/>
          <p:nvPr/>
        </p:nvGrpSpPr>
        <p:grpSpPr>
          <a:xfrm>
            <a:off x="2022372" y="603744"/>
            <a:ext cx="8318091" cy="5445306"/>
            <a:chOff x="1831872" y="114794"/>
            <a:chExt cx="8318091" cy="5445306"/>
          </a:xfrm>
        </p:grpSpPr>
        <p:pic>
          <p:nvPicPr>
            <p:cNvPr id="4" name="Grafik 3"/>
            <p:cNvPicPr>
              <a:picLocks noChangeAspect="1"/>
            </p:cNvPicPr>
            <p:nvPr/>
          </p:nvPicPr>
          <p:blipFill>
            <a:blip r:embed="rId2"/>
            <a:stretch>
              <a:fillRect/>
            </a:stretch>
          </p:blipFill>
          <p:spPr>
            <a:xfrm>
              <a:off x="1831872" y="114794"/>
              <a:ext cx="8318091" cy="5445306"/>
            </a:xfrm>
            <a:prstGeom prst="rect">
              <a:avLst/>
            </a:prstGeom>
          </p:spPr>
        </p:pic>
        <p:cxnSp>
          <p:nvCxnSpPr>
            <p:cNvPr id="11" name="Gerade Verbindung mit Pfeil 10"/>
            <p:cNvCxnSpPr/>
            <p:nvPr/>
          </p:nvCxnSpPr>
          <p:spPr>
            <a:xfrm>
              <a:off x="5994400" y="2565400"/>
              <a:ext cx="698500" cy="76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Gerade Verbindung mit Pfeil 11"/>
            <p:cNvCxnSpPr/>
            <p:nvPr/>
          </p:nvCxnSpPr>
          <p:spPr>
            <a:xfrm>
              <a:off x="6032500" y="1917700"/>
              <a:ext cx="698500" cy="76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Gerade Verbindung mit Pfeil 12"/>
            <p:cNvCxnSpPr/>
            <p:nvPr/>
          </p:nvCxnSpPr>
          <p:spPr>
            <a:xfrm>
              <a:off x="6057900" y="1625600"/>
              <a:ext cx="698500" cy="762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Gerade Verbindung mit Pfeil 13"/>
            <p:cNvCxnSpPr/>
            <p:nvPr/>
          </p:nvCxnSpPr>
          <p:spPr>
            <a:xfrm flipH="1" flipV="1">
              <a:off x="8369300" y="1327150"/>
              <a:ext cx="952500" cy="635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Gerade Verbindung mit Pfeil 15"/>
            <p:cNvCxnSpPr/>
            <p:nvPr/>
          </p:nvCxnSpPr>
          <p:spPr>
            <a:xfrm flipH="1" flipV="1">
              <a:off x="8026400" y="1828800"/>
              <a:ext cx="952500" cy="635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grpSp>
    </p:spTree>
    <p:extLst>
      <p:ext uri="{BB962C8B-B14F-4D97-AF65-F5344CB8AC3E}">
        <p14:creationId xmlns:p14="http://schemas.microsoft.com/office/powerpoint/2010/main" val="87667646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a:xfrm>
            <a:off x="9225897" y="6287984"/>
            <a:ext cx="2743200" cy="365125"/>
          </a:xfrm>
        </p:spPr>
        <p:txBody>
          <a:bodyPr/>
          <a:lstStyle/>
          <a:p>
            <a:fld id="{CAABB829-6652-4238-AD93-C228A53250A7}" type="slidenum">
              <a:rPr lang="de-CH" smtClean="0"/>
              <a:t>96</a:t>
            </a:fld>
            <a:endParaRPr lang="de-CH"/>
          </a:p>
        </p:txBody>
      </p:sp>
      <p:sp>
        <p:nvSpPr>
          <p:cNvPr id="4" name="Titel 1"/>
          <p:cNvSpPr txBox="1">
            <a:spLocks/>
          </p:cNvSpPr>
          <p:nvPr/>
        </p:nvSpPr>
        <p:spPr>
          <a:xfrm>
            <a:off x="875438" y="1282275"/>
            <a:ext cx="10515600" cy="592038"/>
          </a:xfrm>
          <a:prstGeom prst="rect">
            <a:avLst/>
          </a:prstGeom>
        </p:spPr>
        <p:txBody>
          <a:bodyPr/>
          <a:lstStyle>
            <a:lvl1pPr algn="l" defTabSz="914400" rtl="0" eaLnBrk="1" latinLnBrk="0" hangingPunct="1">
              <a:lnSpc>
                <a:spcPct val="90000"/>
              </a:lnSpc>
              <a:spcBef>
                <a:spcPct val="0"/>
              </a:spcBef>
              <a:buNone/>
              <a:defRPr sz="3200" b="1" kern="1200">
                <a:solidFill>
                  <a:srgbClr val="626262"/>
                </a:solidFill>
                <a:latin typeface="+mn-lt"/>
                <a:ea typeface="+mj-ea"/>
                <a:cs typeface="+mj-cs"/>
              </a:defRPr>
            </a:lvl1pPr>
          </a:lstStyle>
          <a:p>
            <a:pPr algn="ctr"/>
            <a:r>
              <a:rPr lang="de-CH" dirty="0" smtClean="0"/>
              <a:t>Ende</a:t>
            </a:r>
          </a:p>
          <a:p>
            <a:pPr algn="ctr"/>
            <a:endParaRPr lang="de-CH" dirty="0" smtClean="0"/>
          </a:p>
          <a:p>
            <a:pPr algn="ctr"/>
            <a:endParaRPr lang="de-CH" dirty="0"/>
          </a:p>
          <a:p>
            <a:pPr algn="ctr"/>
            <a:endParaRPr lang="de-CH" dirty="0"/>
          </a:p>
          <a:p>
            <a:pPr algn="ctr"/>
            <a:r>
              <a:rPr lang="de-CH" dirty="0" smtClean="0"/>
              <a:t>Lösungen werden noch hochgeladen</a:t>
            </a:r>
            <a:endParaRPr lang="de-CH" dirty="0"/>
          </a:p>
          <a:p>
            <a:pPr algn="ctr"/>
            <a:endParaRPr lang="de-CH" dirty="0" smtClean="0"/>
          </a:p>
          <a:p>
            <a:pPr algn="ctr"/>
            <a:endParaRPr lang="de-CH" dirty="0" smtClean="0"/>
          </a:p>
          <a:p>
            <a:pPr algn="ctr"/>
            <a:endParaRPr lang="de-CH" dirty="0" smtClean="0"/>
          </a:p>
          <a:p>
            <a:pPr algn="ctr"/>
            <a:r>
              <a:rPr lang="de-CH" dirty="0" smtClean="0"/>
              <a:t>bei Fragen:</a:t>
            </a:r>
          </a:p>
          <a:p>
            <a:pPr algn="ctr"/>
            <a:r>
              <a:rPr lang="de-CH" dirty="0" smtClean="0"/>
              <a:t>bernd.vollnberg@hirslanden.ch</a:t>
            </a:r>
            <a:endParaRPr lang="de-CH" dirty="0"/>
          </a:p>
        </p:txBody>
      </p:sp>
    </p:spTree>
    <p:extLst>
      <p:ext uri="{BB962C8B-B14F-4D97-AF65-F5344CB8AC3E}">
        <p14:creationId xmlns:p14="http://schemas.microsoft.com/office/powerpoint/2010/main" val="39625436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329913" y="6312370"/>
            <a:ext cx="4680520" cy="415498"/>
          </a:xfrm>
          <a:prstGeom prst="rect">
            <a:avLst/>
          </a:prstGeom>
          <a:noFill/>
        </p:spPr>
        <p:txBody>
          <a:bodyPr wrap="square" rtlCol="0">
            <a:spAutoFit/>
          </a:bodyPr>
          <a:lstStyle/>
          <a:p>
            <a:pPr algn="r" eaLnBrk="0" fontAlgn="base" hangingPunct="0">
              <a:spcBef>
                <a:spcPct val="0"/>
              </a:spcBef>
              <a:tabLst>
                <a:tab pos="6301105" algn="r"/>
                <a:tab pos="6246495" algn="r"/>
              </a:tabLst>
            </a:pPr>
            <a:r>
              <a:rPr lang="de-CH" sz="1000" dirty="0" err="1">
                <a:solidFill>
                  <a:srgbClr val="626262"/>
                </a:solidFill>
                <a:ea typeface="Times New Roman"/>
                <a:cs typeface="Arial" panose="020B0604020202020204" pitchFamily="34" charset="0"/>
              </a:rPr>
              <a:t>medi</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Zentrum für medizinische Bildung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Medizinisch-Technische Radiologie</a:t>
            </a:r>
          </a:p>
          <a:p>
            <a:pPr algn="r" eaLnBrk="0" fontAlgn="base" hangingPunct="0">
              <a:spcBef>
                <a:spcPct val="0"/>
              </a:spcBef>
              <a:tabLst>
                <a:tab pos="6301105" algn="r"/>
                <a:tab pos="6246495" algn="r"/>
              </a:tabLst>
            </a:pP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Max-</a:t>
            </a:r>
            <a:r>
              <a:rPr lang="de-CH" sz="1000" dirty="0" err="1">
                <a:solidFill>
                  <a:srgbClr val="626262"/>
                </a:solidFill>
                <a:ea typeface="Times New Roman"/>
                <a:cs typeface="Arial" panose="020B0604020202020204" pitchFamily="34" charset="0"/>
              </a:rPr>
              <a:t>Daetwyler</a:t>
            </a:r>
            <a:r>
              <a:rPr lang="de-CH" sz="1000" dirty="0">
                <a:solidFill>
                  <a:srgbClr val="626262"/>
                </a:solidFill>
                <a:ea typeface="Times New Roman"/>
                <a:cs typeface="Arial" panose="020B0604020202020204" pitchFamily="34" charset="0"/>
              </a:rPr>
              <a:t>-Platz 2</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003D81"/>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3014 Bern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Tel. 031 537 32 20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mtr@medi.ch</a:t>
            </a:r>
          </a:p>
        </p:txBody>
      </p:sp>
      <p:sp>
        <p:nvSpPr>
          <p:cNvPr id="5" name="Rectangle 3"/>
          <p:cNvSpPr txBox="1">
            <a:spLocks noChangeArrowheads="1"/>
          </p:cNvSpPr>
          <p:nvPr/>
        </p:nvSpPr>
        <p:spPr bwMode="auto">
          <a:xfrm>
            <a:off x="270991" y="6063984"/>
            <a:ext cx="417646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30000"/>
              </a:spcBef>
              <a:spcAft>
                <a:spcPct val="0"/>
              </a:spcAft>
              <a:buClr>
                <a:schemeClr val="folHlink"/>
              </a:buClr>
              <a:buSzPct val="120000"/>
              <a:buFontTx/>
              <a:buNone/>
              <a:defRPr sz="1200"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2pPr>
            <a:lvl3pPr marL="1143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3pPr>
            <a:lvl4pPr marL="1600200" indent="-22860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4pPr>
            <a:lvl5pPr marL="20574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5pPr>
            <a:lvl6pPr marL="25146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6pPr>
            <a:lvl7pPr marL="29718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7pPr>
            <a:lvl8pPr marL="3429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8pPr>
            <a:lvl9pPr marL="38862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9pPr>
          </a:lstStyle>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Dr. med. Bernd O. Vollnberg</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Facharzt für Radiologie</a:t>
            </a:r>
            <a:r>
              <a:rPr kumimoji="0" lang="de-CH" sz="1000" i="0" u="none" strike="noStrike" kern="0" cap="none" spc="0" normalizeH="0" noProof="0" dirty="0">
                <a:ln>
                  <a:noFill/>
                </a:ln>
                <a:solidFill>
                  <a:srgbClr val="626262"/>
                </a:solidFill>
                <a:effectLst/>
                <a:uLnTx/>
                <a:uFillTx/>
                <a:ea typeface="+mn-ea"/>
                <a:cs typeface="+mn-cs"/>
              </a:rPr>
              <a:t> und Nuklearmedizin</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lang="de-CH" sz="1000" kern="0" dirty="0">
                <a:solidFill>
                  <a:srgbClr val="626262"/>
                </a:solidFill>
              </a:rPr>
              <a:t>Universitätsklinik für Nuklearmedizin, </a:t>
            </a:r>
            <a:r>
              <a:rPr kumimoji="0" lang="de-CH" sz="1000" i="0" u="none" strike="noStrike" kern="0" cap="none" spc="0" normalizeH="0" noProof="0" dirty="0">
                <a:ln>
                  <a:noFill/>
                </a:ln>
                <a:solidFill>
                  <a:srgbClr val="626262"/>
                </a:solidFill>
                <a:effectLst/>
                <a:uLnTx/>
                <a:uFillTx/>
                <a:ea typeface="+mn-ea"/>
                <a:cs typeface="+mn-cs"/>
              </a:rPr>
              <a:t>Inselspital Bern</a:t>
            </a:r>
            <a:endParaRPr kumimoji="0" lang="de-CH" sz="1000" i="0" u="none" strike="noStrike" kern="0" cap="none" spc="0" normalizeH="0" baseline="0" noProof="0" dirty="0">
              <a:ln>
                <a:noFill/>
              </a:ln>
              <a:solidFill>
                <a:srgbClr val="626262"/>
              </a:solidFill>
              <a:effectLst/>
              <a:uLnTx/>
              <a:uFillTx/>
              <a:ea typeface="+mn-ea"/>
              <a:cs typeface="+mn-cs"/>
            </a:endParaRPr>
          </a:p>
        </p:txBody>
      </p:sp>
      <p:sp>
        <p:nvSpPr>
          <p:cNvPr id="6" name="Untertitel 5"/>
          <p:cNvSpPr>
            <a:spLocks noGrp="1"/>
          </p:cNvSpPr>
          <p:nvPr>
            <p:ph type="subTitle" idx="1"/>
          </p:nvPr>
        </p:nvSpPr>
        <p:spPr/>
        <p:txBody>
          <a:bodyPr/>
          <a:lstStyle/>
          <a:p>
            <a:endParaRPr lang="de-CH"/>
          </a:p>
        </p:txBody>
      </p:sp>
      <p:sp>
        <p:nvSpPr>
          <p:cNvPr id="7" name="Titel 6"/>
          <p:cNvSpPr>
            <a:spLocks noGrp="1"/>
          </p:cNvSpPr>
          <p:nvPr>
            <p:ph type="ctrTitle"/>
          </p:nvPr>
        </p:nvSpPr>
        <p:spPr/>
        <p:txBody>
          <a:bodyPr/>
          <a:lstStyle/>
          <a:p>
            <a:endParaRPr lang="de-CH" dirty="0"/>
          </a:p>
        </p:txBody>
      </p:sp>
      <p:sp>
        <p:nvSpPr>
          <p:cNvPr id="8" name="Rechteck 7"/>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pic>
        <p:nvPicPr>
          <p:cNvPr id="3" name="Grafik 2"/>
          <p:cNvPicPr>
            <a:picLocks noChangeAspect="1"/>
          </p:cNvPicPr>
          <p:nvPr/>
        </p:nvPicPr>
        <p:blipFill>
          <a:blip r:embed="rId3"/>
          <a:stretch>
            <a:fillRect/>
          </a:stretch>
        </p:blipFill>
        <p:spPr>
          <a:xfrm>
            <a:off x="2329249" y="194950"/>
            <a:ext cx="7570857" cy="6451687"/>
          </a:xfrm>
          <a:prstGeom prst="rect">
            <a:avLst/>
          </a:prstGeom>
        </p:spPr>
      </p:pic>
    </p:spTree>
    <p:extLst>
      <p:ext uri="{BB962C8B-B14F-4D97-AF65-F5344CB8AC3E}">
        <p14:creationId xmlns:p14="http://schemas.microsoft.com/office/powerpoint/2010/main" val="34432743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329913" y="6312370"/>
            <a:ext cx="4680520" cy="415498"/>
          </a:xfrm>
          <a:prstGeom prst="rect">
            <a:avLst/>
          </a:prstGeom>
          <a:noFill/>
        </p:spPr>
        <p:txBody>
          <a:bodyPr wrap="square" rtlCol="0">
            <a:spAutoFit/>
          </a:bodyPr>
          <a:lstStyle/>
          <a:p>
            <a:pPr algn="r" eaLnBrk="0" fontAlgn="base" hangingPunct="0">
              <a:spcBef>
                <a:spcPct val="0"/>
              </a:spcBef>
              <a:tabLst>
                <a:tab pos="6301105" algn="r"/>
                <a:tab pos="6246495" algn="r"/>
              </a:tabLst>
            </a:pPr>
            <a:r>
              <a:rPr lang="de-CH" sz="1000" dirty="0" err="1">
                <a:solidFill>
                  <a:srgbClr val="626262"/>
                </a:solidFill>
                <a:ea typeface="Times New Roman"/>
                <a:cs typeface="Arial" panose="020B0604020202020204" pitchFamily="34" charset="0"/>
              </a:rPr>
              <a:t>medi</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Zentrum für medizinische Bildung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Medizinisch-Technische Radiologie</a:t>
            </a:r>
          </a:p>
          <a:p>
            <a:pPr algn="r" eaLnBrk="0" fontAlgn="base" hangingPunct="0">
              <a:spcBef>
                <a:spcPct val="0"/>
              </a:spcBef>
              <a:tabLst>
                <a:tab pos="6301105" algn="r"/>
                <a:tab pos="6246495" algn="r"/>
              </a:tabLst>
            </a:pP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Max-</a:t>
            </a:r>
            <a:r>
              <a:rPr lang="de-CH" sz="1000" dirty="0" err="1">
                <a:solidFill>
                  <a:srgbClr val="626262"/>
                </a:solidFill>
                <a:ea typeface="Times New Roman"/>
                <a:cs typeface="Arial" panose="020B0604020202020204" pitchFamily="34" charset="0"/>
              </a:rPr>
              <a:t>Daetwyler</a:t>
            </a:r>
            <a:r>
              <a:rPr lang="de-CH" sz="1000" dirty="0">
                <a:solidFill>
                  <a:srgbClr val="626262"/>
                </a:solidFill>
                <a:ea typeface="Times New Roman"/>
                <a:cs typeface="Arial" panose="020B0604020202020204" pitchFamily="34" charset="0"/>
              </a:rPr>
              <a:t>-Platz 2</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003D81"/>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3014 Bern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Tel. 031 537 32 20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mtr@medi.ch</a:t>
            </a:r>
          </a:p>
        </p:txBody>
      </p:sp>
      <p:sp>
        <p:nvSpPr>
          <p:cNvPr id="5" name="Rectangle 3"/>
          <p:cNvSpPr txBox="1">
            <a:spLocks noChangeArrowheads="1"/>
          </p:cNvSpPr>
          <p:nvPr/>
        </p:nvSpPr>
        <p:spPr bwMode="auto">
          <a:xfrm>
            <a:off x="270991" y="6063984"/>
            <a:ext cx="417646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30000"/>
              </a:spcBef>
              <a:spcAft>
                <a:spcPct val="0"/>
              </a:spcAft>
              <a:buClr>
                <a:schemeClr val="folHlink"/>
              </a:buClr>
              <a:buSzPct val="120000"/>
              <a:buFontTx/>
              <a:buNone/>
              <a:defRPr sz="1200"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2pPr>
            <a:lvl3pPr marL="1143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3pPr>
            <a:lvl4pPr marL="1600200" indent="-22860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4pPr>
            <a:lvl5pPr marL="20574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5pPr>
            <a:lvl6pPr marL="25146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6pPr>
            <a:lvl7pPr marL="29718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7pPr>
            <a:lvl8pPr marL="3429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8pPr>
            <a:lvl9pPr marL="38862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9pPr>
          </a:lstStyle>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Dr. med. Bernd O. Vollnberg</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Facharzt für Radiologie</a:t>
            </a:r>
            <a:r>
              <a:rPr kumimoji="0" lang="de-CH" sz="1000" i="0" u="none" strike="noStrike" kern="0" cap="none" spc="0" normalizeH="0" noProof="0" dirty="0">
                <a:ln>
                  <a:noFill/>
                </a:ln>
                <a:solidFill>
                  <a:srgbClr val="626262"/>
                </a:solidFill>
                <a:effectLst/>
                <a:uLnTx/>
                <a:uFillTx/>
                <a:ea typeface="+mn-ea"/>
                <a:cs typeface="+mn-cs"/>
              </a:rPr>
              <a:t> und Nuklearmedizin</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lang="de-CH" sz="1000" kern="0" dirty="0">
                <a:solidFill>
                  <a:srgbClr val="626262"/>
                </a:solidFill>
              </a:rPr>
              <a:t>Universitätsklinik für Nuklearmedizin, </a:t>
            </a:r>
            <a:r>
              <a:rPr kumimoji="0" lang="de-CH" sz="1000" i="0" u="none" strike="noStrike" kern="0" cap="none" spc="0" normalizeH="0" noProof="0" dirty="0">
                <a:ln>
                  <a:noFill/>
                </a:ln>
                <a:solidFill>
                  <a:srgbClr val="626262"/>
                </a:solidFill>
                <a:effectLst/>
                <a:uLnTx/>
                <a:uFillTx/>
                <a:ea typeface="+mn-ea"/>
                <a:cs typeface="+mn-cs"/>
              </a:rPr>
              <a:t>Inselspital Bern</a:t>
            </a:r>
            <a:endParaRPr kumimoji="0" lang="de-CH" sz="1000" i="0" u="none" strike="noStrike" kern="0" cap="none" spc="0" normalizeH="0" baseline="0" noProof="0" dirty="0">
              <a:ln>
                <a:noFill/>
              </a:ln>
              <a:solidFill>
                <a:srgbClr val="626262"/>
              </a:solidFill>
              <a:effectLst/>
              <a:uLnTx/>
              <a:uFillTx/>
              <a:ea typeface="+mn-ea"/>
              <a:cs typeface="+mn-cs"/>
            </a:endParaRPr>
          </a:p>
        </p:txBody>
      </p:sp>
      <p:sp>
        <p:nvSpPr>
          <p:cNvPr id="6" name="Untertitel 5"/>
          <p:cNvSpPr>
            <a:spLocks noGrp="1"/>
          </p:cNvSpPr>
          <p:nvPr>
            <p:ph type="subTitle" idx="1"/>
          </p:nvPr>
        </p:nvSpPr>
        <p:spPr/>
        <p:txBody>
          <a:bodyPr/>
          <a:lstStyle/>
          <a:p>
            <a:endParaRPr lang="de-CH"/>
          </a:p>
        </p:txBody>
      </p:sp>
      <p:sp>
        <p:nvSpPr>
          <p:cNvPr id="7" name="Titel 6"/>
          <p:cNvSpPr>
            <a:spLocks noGrp="1"/>
          </p:cNvSpPr>
          <p:nvPr>
            <p:ph type="ctrTitle"/>
          </p:nvPr>
        </p:nvSpPr>
        <p:spPr/>
        <p:txBody>
          <a:bodyPr/>
          <a:lstStyle/>
          <a:p>
            <a:endParaRPr lang="de-CH" dirty="0"/>
          </a:p>
        </p:txBody>
      </p:sp>
      <p:sp>
        <p:nvSpPr>
          <p:cNvPr id="8" name="Rechteck 7"/>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pic>
        <p:nvPicPr>
          <p:cNvPr id="2" name="Grafik 1"/>
          <p:cNvPicPr>
            <a:picLocks noChangeAspect="1"/>
          </p:cNvPicPr>
          <p:nvPr/>
        </p:nvPicPr>
        <p:blipFill>
          <a:blip r:embed="rId3"/>
          <a:stretch>
            <a:fillRect/>
          </a:stretch>
        </p:blipFill>
        <p:spPr>
          <a:xfrm>
            <a:off x="308917" y="695621"/>
            <a:ext cx="6662972" cy="5501292"/>
          </a:xfrm>
          <a:prstGeom prst="rect">
            <a:avLst/>
          </a:prstGeom>
        </p:spPr>
      </p:pic>
      <p:pic>
        <p:nvPicPr>
          <p:cNvPr id="13" name="Grafik 12"/>
          <p:cNvPicPr>
            <a:picLocks noChangeAspect="1"/>
          </p:cNvPicPr>
          <p:nvPr/>
        </p:nvPicPr>
        <p:blipFill>
          <a:blip r:embed="rId4"/>
          <a:stretch>
            <a:fillRect/>
          </a:stretch>
        </p:blipFill>
        <p:spPr>
          <a:xfrm>
            <a:off x="4460789" y="65064"/>
            <a:ext cx="7570438" cy="741792"/>
          </a:xfrm>
          <a:prstGeom prst="rect">
            <a:avLst/>
          </a:prstGeom>
        </p:spPr>
      </p:pic>
    </p:spTree>
    <p:extLst>
      <p:ext uri="{BB962C8B-B14F-4D97-AF65-F5344CB8AC3E}">
        <p14:creationId xmlns:p14="http://schemas.microsoft.com/office/powerpoint/2010/main" val="480776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329913" y="6312370"/>
            <a:ext cx="4680520" cy="415498"/>
          </a:xfrm>
          <a:prstGeom prst="rect">
            <a:avLst/>
          </a:prstGeom>
          <a:noFill/>
        </p:spPr>
        <p:txBody>
          <a:bodyPr wrap="square" rtlCol="0">
            <a:spAutoFit/>
          </a:bodyPr>
          <a:lstStyle/>
          <a:p>
            <a:pPr algn="r" eaLnBrk="0" fontAlgn="base" hangingPunct="0">
              <a:spcBef>
                <a:spcPct val="0"/>
              </a:spcBef>
              <a:tabLst>
                <a:tab pos="6301105" algn="r"/>
                <a:tab pos="6246495" algn="r"/>
              </a:tabLst>
            </a:pPr>
            <a:r>
              <a:rPr lang="de-CH" sz="1000" dirty="0" err="1">
                <a:solidFill>
                  <a:srgbClr val="626262"/>
                </a:solidFill>
                <a:ea typeface="Times New Roman"/>
                <a:cs typeface="Arial" panose="020B0604020202020204" pitchFamily="34" charset="0"/>
              </a:rPr>
              <a:t>medi</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Zentrum für medizinische Bildung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Medizinisch-Technische Radiologie</a:t>
            </a:r>
          </a:p>
          <a:p>
            <a:pPr algn="r" eaLnBrk="0" fontAlgn="base" hangingPunct="0">
              <a:spcBef>
                <a:spcPct val="0"/>
              </a:spcBef>
              <a:tabLst>
                <a:tab pos="6301105" algn="r"/>
                <a:tab pos="6246495" algn="r"/>
              </a:tabLst>
            </a:pP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Max-</a:t>
            </a:r>
            <a:r>
              <a:rPr lang="de-CH" sz="1000" dirty="0" err="1">
                <a:solidFill>
                  <a:srgbClr val="626262"/>
                </a:solidFill>
                <a:ea typeface="Times New Roman"/>
                <a:cs typeface="Arial" panose="020B0604020202020204" pitchFamily="34" charset="0"/>
              </a:rPr>
              <a:t>Daetwyler</a:t>
            </a:r>
            <a:r>
              <a:rPr lang="de-CH" sz="1000" dirty="0">
                <a:solidFill>
                  <a:srgbClr val="626262"/>
                </a:solidFill>
                <a:ea typeface="Times New Roman"/>
                <a:cs typeface="Arial" panose="020B0604020202020204" pitchFamily="34" charset="0"/>
              </a:rPr>
              <a:t>-Platz 2</a:t>
            </a:r>
            <a:r>
              <a:rPr lang="de-CH" sz="1000" dirty="0">
                <a:solidFill>
                  <a:srgbClr val="9E9E9E"/>
                </a:solidFill>
                <a:ea typeface="Times New Roman"/>
                <a:cs typeface="Arial" panose="020B0604020202020204" pitchFamily="34" charset="0"/>
              </a:rPr>
              <a:t> </a:t>
            </a:r>
            <a:r>
              <a:rPr lang="de-CH" sz="1000" dirty="0">
                <a:solidFill>
                  <a:srgbClr val="379BFF"/>
                </a:solidFill>
                <a:ea typeface="Times New Roman"/>
                <a:cs typeface="Arial" panose="020B0604020202020204" pitchFamily="34" charset="0"/>
              </a:rPr>
              <a:t>|</a:t>
            </a:r>
            <a:r>
              <a:rPr lang="de-CH" sz="1000" dirty="0">
                <a:solidFill>
                  <a:srgbClr val="003D81"/>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3014 Bern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Tel. 031 537 32 20 </a:t>
            </a:r>
            <a:r>
              <a:rPr lang="de-CH" sz="1000" dirty="0">
                <a:solidFill>
                  <a:srgbClr val="379BFF"/>
                </a:solidFill>
                <a:ea typeface="Times New Roman"/>
                <a:cs typeface="Arial" panose="020B0604020202020204" pitchFamily="34" charset="0"/>
              </a:rPr>
              <a:t>|</a:t>
            </a:r>
            <a:r>
              <a:rPr lang="de-CH" sz="1000" dirty="0">
                <a:solidFill>
                  <a:srgbClr val="9E9E9E"/>
                </a:solidFill>
                <a:ea typeface="Times New Roman"/>
                <a:cs typeface="Arial" panose="020B0604020202020204" pitchFamily="34" charset="0"/>
              </a:rPr>
              <a:t> </a:t>
            </a:r>
            <a:r>
              <a:rPr lang="de-CH" sz="1000" dirty="0">
                <a:solidFill>
                  <a:srgbClr val="626262"/>
                </a:solidFill>
                <a:ea typeface="Times New Roman"/>
                <a:cs typeface="Arial" panose="020B0604020202020204" pitchFamily="34" charset="0"/>
              </a:rPr>
              <a:t>mtr@medi.ch</a:t>
            </a:r>
          </a:p>
        </p:txBody>
      </p:sp>
      <p:sp>
        <p:nvSpPr>
          <p:cNvPr id="5" name="Rectangle 3"/>
          <p:cNvSpPr txBox="1">
            <a:spLocks noChangeArrowheads="1"/>
          </p:cNvSpPr>
          <p:nvPr/>
        </p:nvSpPr>
        <p:spPr bwMode="auto">
          <a:xfrm>
            <a:off x="270991" y="6063984"/>
            <a:ext cx="417646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lnSpc>
                <a:spcPts val="2600"/>
              </a:lnSpc>
              <a:spcBef>
                <a:spcPct val="30000"/>
              </a:spcBef>
              <a:spcAft>
                <a:spcPct val="0"/>
              </a:spcAft>
              <a:buClr>
                <a:schemeClr val="folHlink"/>
              </a:buClr>
              <a:buSzPct val="120000"/>
              <a:buFontTx/>
              <a:buNone/>
              <a:defRPr sz="1200" baseline="0">
                <a:solidFill>
                  <a:schemeClr val="bg1">
                    <a:lumMod val="50000"/>
                  </a:schemeClr>
                </a:solidFill>
                <a:latin typeface="+mn-lt"/>
                <a:ea typeface="+mn-ea"/>
                <a:cs typeface="+mn-cs"/>
              </a:defRPr>
            </a:lvl1pPr>
            <a:lvl2pPr marL="742950" indent="-28575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2pPr>
            <a:lvl3pPr marL="1143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3pPr>
            <a:lvl4pPr marL="1600200" indent="-228600" algn="l" rtl="0" eaLnBrk="1" fontAlgn="base" hangingPunct="1">
              <a:spcBef>
                <a:spcPct val="20000"/>
              </a:spcBef>
              <a:spcAft>
                <a:spcPct val="0"/>
              </a:spcAft>
              <a:buClr>
                <a:schemeClr val="accent2"/>
              </a:buClr>
              <a:buFont typeface="Wingdings" pitchFamily="2" charset="2"/>
              <a:defRPr sz="2000">
                <a:solidFill>
                  <a:schemeClr val="tx1"/>
                </a:solidFill>
                <a:latin typeface="Univers LT 57 Condensed" pitchFamily="2" charset="0"/>
              </a:defRPr>
            </a:lvl4pPr>
            <a:lvl5pPr marL="20574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5pPr>
            <a:lvl6pPr marL="25146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6pPr>
            <a:lvl7pPr marL="29718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7pPr>
            <a:lvl8pPr marL="34290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8pPr>
            <a:lvl9pPr marL="3886200" indent="-228600" algn="l" rtl="0" eaLnBrk="1" fontAlgn="base" hangingPunct="1">
              <a:spcBef>
                <a:spcPct val="20000"/>
              </a:spcBef>
              <a:spcAft>
                <a:spcPct val="0"/>
              </a:spcAft>
              <a:buClr>
                <a:schemeClr val="folHlink"/>
              </a:buClr>
              <a:buFont typeface="Times" pitchFamily="18" charset="0"/>
              <a:defRPr sz="2000">
                <a:solidFill>
                  <a:schemeClr val="tx1"/>
                </a:solidFill>
                <a:latin typeface="Univers LT 57 Condensed" pitchFamily="2" charset="0"/>
              </a:defRPr>
            </a:lvl9pPr>
          </a:lstStyle>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Dr. med. Bernd O. Vollnberg</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kumimoji="0" lang="de-CH" sz="1000" i="0" u="none" strike="noStrike" kern="0" cap="none" spc="0" normalizeH="0" baseline="0" noProof="0" dirty="0">
                <a:ln>
                  <a:noFill/>
                </a:ln>
                <a:solidFill>
                  <a:srgbClr val="626262"/>
                </a:solidFill>
                <a:effectLst/>
                <a:uLnTx/>
                <a:uFillTx/>
                <a:ea typeface="+mn-ea"/>
                <a:cs typeface="+mn-cs"/>
              </a:rPr>
              <a:t>Facharzt für Radiologie</a:t>
            </a:r>
            <a:r>
              <a:rPr kumimoji="0" lang="de-CH" sz="1000" i="0" u="none" strike="noStrike" kern="0" cap="none" spc="0" normalizeH="0" noProof="0" dirty="0">
                <a:ln>
                  <a:noFill/>
                </a:ln>
                <a:solidFill>
                  <a:srgbClr val="626262"/>
                </a:solidFill>
                <a:effectLst/>
                <a:uLnTx/>
                <a:uFillTx/>
                <a:ea typeface="+mn-ea"/>
                <a:cs typeface="+mn-cs"/>
              </a:rPr>
              <a:t> und Nuklearmedizin</a:t>
            </a:r>
          </a:p>
          <a:p>
            <a:pPr marL="0" marR="0" lvl="0" indent="0" algn="l" defTabSz="914400" rtl="0" eaLnBrk="1" fontAlgn="base" latinLnBrk="0" hangingPunct="1">
              <a:lnSpc>
                <a:spcPct val="100000"/>
              </a:lnSpc>
              <a:spcBef>
                <a:spcPct val="30000"/>
              </a:spcBef>
              <a:spcAft>
                <a:spcPct val="0"/>
              </a:spcAft>
              <a:buClr>
                <a:srgbClr val="ED181E"/>
              </a:buClr>
              <a:buSzPct val="120000"/>
              <a:buFontTx/>
              <a:buNone/>
              <a:tabLst/>
              <a:defRPr/>
            </a:pPr>
            <a:r>
              <a:rPr lang="de-CH" sz="1000" kern="0" dirty="0">
                <a:solidFill>
                  <a:srgbClr val="626262"/>
                </a:solidFill>
              </a:rPr>
              <a:t>Universitätsklinik für Nuklearmedizin, </a:t>
            </a:r>
            <a:r>
              <a:rPr kumimoji="0" lang="de-CH" sz="1000" i="0" u="none" strike="noStrike" kern="0" cap="none" spc="0" normalizeH="0" noProof="0" dirty="0">
                <a:ln>
                  <a:noFill/>
                </a:ln>
                <a:solidFill>
                  <a:srgbClr val="626262"/>
                </a:solidFill>
                <a:effectLst/>
                <a:uLnTx/>
                <a:uFillTx/>
                <a:ea typeface="+mn-ea"/>
                <a:cs typeface="+mn-cs"/>
              </a:rPr>
              <a:t>Inselspital Bern</a:t>
            </a:r>
            <a:endParaRPr kumimoji="0" lang="de-CH" sz="1000" i="0" u="none" strike="noStrike" kern="0" cap="none" spc="0" normalizeH="0" baseline="0" noProof="0" dirty="0">
              <a:ln>
                <a:noFill/>
              </a:ln>
              <a:solidFill>
                <a:srgbClr val="626262"/>
              </a:solidFill>
              <a:effectLst/>
              <a:uLnTx/>
              <a:uFillTx/>
              <a:ea typeface="+mn-ea"/>
              <a:cs typeface="+mn-cs"/>
            </a:endParaRPr>
          </a:p>
        </p:txBody>
      </p:sp>
      <p:sp>
        <p:nvSpPr>
          <p:cNvPr id="6" name="Untertitel 5"/>
          <p:cNvSpPr>
            <a:spLocks noGrp="1"/>
          </p:cNvSpPr>
          <p:nvPr>
            <p:ph type="subTitle" idx="1"/>
          </p:nvPr>
        </p:nvSpPr>
        <p:spPr/>
        <p:txBody>
          <a:bodyPr/>
          <a:lstStyle/>
          <a:p>
            <a:endParaRPr lang="de-CH"/>
          </a:p>
        </p:txBody>
      </p:sp>
      <p:sp>
        <p:nvSpPr>
          <p:cNvPr id="7" name="Titel 6"/>
          <p:cNvSpPr>
            <a:spLocks noGrp="1"/>
          </p:cNvSpPr>
          <p:nvPr>
            <p:ph type="ctrTitle"/>
          </p:nvPr>
        </p:nvSpPr>
        <p:spPr/>
        <p:txBody>
          <a:bodyPr/>
          <a:lstStyle/>
          <a:p>
            <a:endParaRPr lang="de-CH" dirty="0"/>
          </a:p>
        </p:txBody>
      </p:sp>
      <p:sp>
        <p:nvSpPr>
          <p:cNvPr id="8" name="Rechteck 7"/>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pic>
        <p:nvPicPr>
          <p:cNvPr id="2" name="Grafik 1"/>
          <p:cNvPicPr>
            <a:picLocks noChangeAspect="1"/>
          </p:cNvPicPr>
          <p:nvPr/>
        </p:nvPicPr>
        <p:blipFill>
          <a:blip r:embed="rId3"/>
          <a:stretch>
            <a:fillRect/>
          </a:stretch>
        </p:blipFill>
        <p:spPr>
          <a:xfrm>
            <a:off x="308917" y="695621"/>
            <a:ext cx="6662972" cy="5501292"/>
          </a:xfrm>
          <a:prstGeom prst="rect">
            <a:avLst/>
          </a:prstGeom>
        </p:spPr>
      </p:pic>
      <p:pic>
        <p:nvPicPr>
          <p:cNvPr id="13" name="Grafik 12"/>
          <p:cNvPicPr>
            <a:picLocks noChangeAspect="1"/>
          </p:cNvPicPr>
          <p:nvPr/>
        </p:nvPicPr>
        <p:blipFill>
          <a:blip r:embed="rId4"/>
          <a:stretch>
            <a:fillRect/>
          </a:stretch>
        </p:blipFill>
        <p:spPr>
          <a:xfrm>
            <a:off x="4460789" y="65064"/>
            <a:ext cx="7570438" cy="741792"/>
          </a:xfrm>
          <a:prstGeom prst="rect">
            <a:avLst/>
          </a:prstGeom>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823" y="3886457"/>
            <a:ext cx="4514850" cy="2495550"/>
          </a:xfrm>
          <a:prstGeom prst="rect">
            <a:avLst/>
          </a:prstGeom>
        </p:spPr>
      </p:pic>
      <p:pic>
        <p:nvPicPr>
          <p:cNvPr id="16" name="Grafik 15"/>
          <p:cNvPicPr>
            <a:picLocks noChangeAspect="1"/>
          </p:cNvPicPr>
          <p:nvPr/>
        </p:nvPicPr>
        <p:blipFill>
          <a:blip r:embed="rId6"/>
          <a:stretch>
            <a:fillRect/>
          </a:stretch>
        </p:blipFill>
        <p:spPr>
          <a:xfrm>
            <a:off x="7290486" y="1025610"/>
            <a:ext cx="4537021" cy="2564952"/>
          </a:xfrm>
          <a:prstGeom prst="rect">
            <a:avLst/>
          </a:prstGeom>
        </p:spPr>
      </p:pic>
    </p:spTree>
    <p:extLst>
      <p:ext uri="{BB962C8B-B14F-4D97-AF65-F5344CB8AC3E}">
        <p14:creationId xmlns:p14="http://schemas.microsoft.com/office/powerpoint/2010/main" val="318770232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 PowerPoint Medizinisch Technische Radiologie.pptx" id="{08BF9777-7CD1-410D-9F2E-C7117DFF27D3}" vid="{522DBC44-5B3B-4880-96E2-A447DB871C0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 PowerPoint Medizinisch Technische Radiologie</Template>
  <TotalTime>0</TotalTime>
  <Words>5683</Words>
  <Application>Microsoft Office PowerPoint</Application>
  <PresentationFormat>Breitbild</PresentationFormat>
  <Paragraphs>808</Paragraphs>
  <Slides>103</Slides>
  <Notes>9</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103</vt:i4>
      </vt:variant>
    </vt:vector>
  </HeadingPairs>
  <TitlesOfParts>
    <vt:vector size="109" baseType="lpstr">
      <vt:lpstr>Arial</vt:lpstr>
      <vt:lpstr>Calibri</vt:lpstr>
      <vt:lpstr>Symbol</vt:lpstr>
      <vt:lpstr>Times New Roman</vt:lpstr>
      <vt:lpstr>Wingdings</vt:lpstr>
      <vt:lpstr>Office</vt:lpstr>
      <vt:lpstr>Sentinelszintigraphie</vt:lpstr>
      <vt:lpstr>Literatur</vt:lpstr>
      <vt:lpstr>Für Fälle und Infos:</vt:lpstr>
      <vt:lpstr>PowerPoint-Präsentation</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Teil I - Hintergrund</vt:lpstr>
      <vt:lpstr>PowerPoint-Präsentation</vt:lpstr>
      <vt:lpstr>Fall 1</vt:lpstr>
      <vt:lpstr>Teil II - Fälle</vt:lpstr>
      <vt:lpstr>Teil II - Fälle</vt:lpstr>
      <vt:lpstr>Fall 2</vt:lpstr>
      <vt:lpstr>Teil II - Fälle</vt:lpstr>
      <vt:lpstr>Teil II - Fälle</vt:lpstr>
      <vt:lpstr>PowerPoint-Präsentation</vt:lpstr>
      <vt:lpstr>Teil II - Fälle</vt:lpstr>
      <vt:lpstr>Fall 2</vt:lpstr>
      <vt:lpstr>Teil II - Fälle</vt:lpstr>
      <vt:lpstr>PowerPoint-Präsentation</vt:lpstr>
      <vt:lpstr>Teil II - Fälle</vt:lpstr>
      <vt:lpstr>Teil II - Fälle</vt:lpstr>
      <vt:lpstr>PowerPoint-Präsentation</vt:lpstr>
      <vt:lpstr>PowerPoint-Präsentation</vt:lpstr>
      <vt:lpstr>Teil II - Fälle</vt:lpstr>
      <vt:lpstr>Teil II - Fälle</vt:lpstr>
      <vt:lpstr>PowerPoint-Präsentation</vt:lpstr>
      <vt:lpstr>Teil II - Fälle</vt:lpstr>
      <vt:lpstr>Teil II - Fälle</vt:lpstr>
      <vt:lpstr>PowerPoint-Präsentation</vt:lpstr>
      <vt:lpstr>PowerPoint-Präsentation</vt:lpstr>
      <vt:lpstr>PowerPoint-Präsentation</vt:lpstr>
      <vt:lpstr>PowerPoint-Präsentation</vt:lpstr>
      <vt:lpstr>Teil II - Fälle</vt:lpstr>
      <vt:lpstr>Teil II - Fälle</vt:lpstr>
      <vt:lpstr>PowerPoint-Präsentation</vt:lpstr>
      <vt:lpstr>PowerPoint-Präsentation</vt:lpstr>
      <vt:lpstr>PowerPoint-Präsentation</vt:lpstr>
      <vt:lpstr>PowerPoint-Präsentation</vt:lpstr>
      <vt:lpstr>PowerPoint-Präsentation</vt:lpstr>
      <vt:lpstr>PowerPoint-Präsentation</vt:lpstr>
      <vt:lpstr>Teil II - Fälle</vt:lpstr>
      <vt:lpstr>Teil II - Fälle</vt:lpstr>
      <vt:lpstr>PowerPoint-Präsentation</vt:lpstr>
      <vt:lpstr>Teil II - Fälle</vt:lpstr>
      <vt:lpstr>Teil II - Fälle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Insel Gruppe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Haupttitel durch klicken hinzufügen</dc:title>
  <dc:creator>Vollnberg, Bernd Olaf</dc:creator>
  <cp:lastModifiedBy>Bernd Vollnberg</cp:lastModifiedBy>
  <cp:revision>302</cp:revision>
  <cp:lastPrinted>2020-03-02T08:31:43Z</cp:lastPrinted>
  <dcterms:created xsi:type="dcterms:W3CDTF">2020-04-16T12:20:06Z</dcterms:created>
  <dcterms:modified xsi:type="dcterms:W3CDTF">2026-06-10T06:51:42Z</dcterms:modified>
</cp:coreProperties>
</file>