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56" r:id="rId2"/>
    <p:sldId id="403" r:id="rId3"/>
    <p:sldId id="331" r:id="rId4"/>
    <p:sldId id="360" r:id="rId5"/>
    <p:sldId id="335" r:id="rId6"/>
    <p:sldId id="361" r:id="rId7"/>
    <p:sldId id="336" r:id="rId8"/>
    <p:sldId id="362" r:id="rId9"/>
    <p:sldId id="402" r:id="rId10"/>
    <p:sldId id="401" r:id="rId11"/>
    <p:sldId id="337" r:id="rId12"/>
    <p:sldId id="363" r:id="rId13"/>
    <p:sldId id="338" r:id="rId14"/>
    <p:sldId id="365" r:id="rId15"/>
    <p:sldId id="366" r:id="rId16"/>
    <p:sldId id="348" r:id="rId17"/>
    <p:sldId id="367" r:id="rId18"/>
    <p:sldId id="368" r:id="rId19"/>
    <p:sldId id="339" r:id="rId20"/>
    <p:sldId id="369" r:id="rId21"/>
    <p:sldId id="340" r:id="rId22"/>
    <p:sldId id="370" r:id="rId23"/>
    <p:sldId id="341" r:id="rId24"/>
    <p:sldId id="371" r:id="rId25"/>
    <p:sldId id="353" r:id="rId26"/>
    <p:sldId id="372" r:id="rId27"/>
    <p:sldId id="342" r:id="rId28"/>
    <p:sldId id="373" r:id="rId29"/>
    <p:sldId id="397" r:id="rId30"/>
    <p:sldId id="374" r:id="rId31"/>
    <p:sldId id="375" r:id="rId32"/>
    <p:sldId id="398" r:id="rId33"/>
    <p:sldId id="399" r:id="rId34"/>
    <p:sldId id="400" r:id="rId35"/>
    <p:sldId id="343" r:id="rId36"/>
    <p:sldId id="376" r:id="rId37"/>
    <p:sldId id="345" r:id="rId38"/>
    <p:sldId id="377" r:id="rId39"/>
    <p:sldId id="344" r:id="rId40"/>
    <p:sldId id="378" r:id="rId41"/>
    <p:sldId id="352" r:id="rId42"/>
    <p:sldId id="380" r:id="rId43"/>
    <p:sldId id="346" r:id="rId44"/>
    <p:sldId id="382" r:id="rId45"/>
    <p:sldId id="350" r:id="rId46"/>
    <p:sldId id="383" r:id="rId47"/>
    <p:sldId id="292" r:id="rId48"/>
    <p:sldId id="384" r:id="rId49"/>
    <p:sldId id="293" r:id="rId50"/>
    <p:sldId id="385" r:id="rId51"/>
    <p:sldId id="354" r:id="rId52"/>
    <p:sldId id="386" r:id="rId53"/>
    <p:sldId id="355" r:id="rId54"/>
    <p:sldId id="387" r:id="rId55"/>
    <p:sldId id="356" r:id="rId56"/>
    <p:sldId id="388" r:id="rId57"/>
    <p:sldId id="389" r:id="rId58"/>
    <p:sldId id="359" r:id="rId59"/>
    <p:sldId id="390" r:id="rId60"/>
    <p:sldId id="391" r:id="rId61"/>
    <p:sldId id="285" r:id="rId62"/>
  </p:sldIdLst>
  <p:sldSz cx="12192000" cy="6858000"/>
  <p:notesSz cx="6811963"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2DEE8"/>
    <a:srgbClr val="FFC000"/>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96992" autoAdjust="0"/>
  </p:normalViewPr>
  <p:slideViewPr>
    <p:cSldViewPr snapToGrid="0">
      <p:cViewPr varScale="1">
        <p:scale>
          <a:sx n="155" d="100"/>
          <a:sy n="155" d="100"/>
        </p:scale>
        <p:origin x="162" y="2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4437"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806299" y="37046"/>
            <a:ext cx="2951851" cy="682657"/>
          </a:xfrm>
          <a:prstGeom prst="rect">
            <a:avLst/>
          </a:prstGeom>
        </p:spPr>
        <p:txBody>
          <a:bodyPr vert="horz" lIns="91440" tIns="45720" rIns="91440" bIns="45720" rtlCol="0"/>
          <a:lstStyle>
            <a:lvl1pPr algn="l">
              <a:defRPr sz="1200"/>
            </a:lvl1pPr>
          </a:lstStyle>
          <a:p>
            <a:endParaRPr lang="de-CH" sz="900" dirty="0"/>
          </a:p>
        </p:txBody>
      </p:sp>
      <p:sp>
        <p:nvSpPr>
          <p:cNvPr id="3" name="Datumsplatzhalter 2"/>
          <p:cNvSpPr>
            <a:spLocks noGrp="1"/>
          </p:cNvSpPr>
          <p:nvPr>
            <p:ph type="dt" sz="quarter" idx="1"/>
          </p:nvPr>
        </p:nvSpPr>
        <p:spPr>
          <a:xfrm>
            <a:off x="0" y="0"/>
            <a:ext cx="997513" cy="498852"/>
          </a:xfrm>
          <a:prstGeom prst="rect">
            <a:avLst/>
          </a:prstGeom>
        </p:spPr>
        <p:txBody>
          <a:bodyPr vert="horz" lIns="91440" tIns="45720" rIns="91440" bIns="45720" rtlCol="0"/>
          <a:lstStyle>
            <a:lvl1pPr algn="r">
              <a:defRPr sz="1200"/>
            </a:lvl1pPr>
          </a:lstStyle>
          <a:p>
            <a:pPr algn="l"/>
            <a:fld id="{47872923-3397-4650-903D-9EC0C69BFECE}" type="datetimeFigureOut">
              <a:rPr lang="de-CH" sz="900" smtClean="0"/>
              <a:pPr algn="l"/>
              <a:t>13.06.2024</a:t>
            </a:fld>
            <a:endParaRPr lang="de-CH" sz="900" dirty="0"/>
          </a:p>
        </p:txBody>
      </p:sp>
      <p:sp>
        <p:nvSpPr>
          <p:cNvPr id="4" name="Fußzeilenplatzhalter 3"/>
          <p:cNvSpPr>
            <a:spLocks noGrp="1"/>
          </p:cNvSpPr>
          <p:nvPr>
            <p:ph type="ftr" sz="quarter" idx="2"/>
          </p:nvPr>
        </p:nvSpPr>
        <p:spPr>
          <a:xfrm>
            <a:off x="2141406" y="9535677"/>
            <a:ext cx="4670557" cy="498851"/>
          </a:xfrm>
          <a:prstGeom prst="rect">
            <a:avLst/>
          </a:prstGeom>
        </p:spPr>
        <p:txBody>
          <a:bodyPr vert="horz" lIns="91440" tIns="45720" rIns="91440" bIns="45720" rtlCol="0" anchor="b"/>
          <a:lstStyle>
            <a:lvl1pPr algn="l">
              <a:defRPr sz="1200"/>
            </a:lvl1pPr>
          </a:lstStyle>
          <a:p>
            <a:pPr algn="r" eaLnBrk="0" fontAlgn="base" hangingPunct="0">
              <a:spcBef>
                <a:spcPct val="0"/>
              </a:spcBef>
              <a:tabLst>
                <a:tab pos="6301105" algn="r"/>
                <a:tab pos="6246495" algn="r"/>
              </a:tabLst>
            </a:pPr>
            <a:r>
              <a:rPr lang="de-CH" sz="900" dirty="0" err="1">
                <a:ea typeface="Times New Roman"/>
                <a:cs typeface="Arial" panose="020B0604020202020204" pitchFamily="34" charset="0"/>
              </a:rPr>
              <a:t>medi</a:t>
            </a:r>
            <a:r>
              <a:rPr lang="de-CH" sz="900" dirty="0">
                <a:solidFill>
                  <a:srgbClr val="9E9E9E"/>
                </a:solidFill>
                <a:ea typeface="Times New Roman"/>
                <a:cs typeface="Arial" panose="020B0604020202020204" pitchFamily="34" charset="0"/>
              </a:rPr>
              <a:t>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Zentrum für medizinische Bildung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Max-</a:t>
            </a:r>
            <a:r>
              <a:rPr lang="de-CH" sz="900" dirty="0" err="1">
                <a:ea typeface="Times New Roman"/>
                <a:cs typeface="Arial" panose="020B0604020202020204" pitchFamily="34" charset="0"/>
              </a:rPr>
              <a:t>Daetwyler</a:t>
            </a:r>
            <a:r>
              <a:rPr lang="de-CH" sz="900" dirty="0">
                <a:ea typeface="Times New Roman"/>
                <a:cs typeface="Arial" panose="020B0604020202020204" pitchFamily="34" charset="0"/>
              </a:rPr>
              <a:t>-Platz 2</a:t>
            </a:r>
            <a:r>
              <a:rPr lang="de-CH" sz="900" dirty="0">
                <a:solidFill>
                  <a:srgbClr val="9E9E9E"/>
                </a:solidFill>
                <a:ea typeface="Times New Roman"/>
                <a:cs typeface="Arial" panose="020B0604020202020204" pitchFamily="34" charset="0"/>
              </a:rPr>
              <a:t> </a:t>
            </a:r>
            <a:r>
              <a:rPr lang="de-CH" sz="900" dirty="0">
                <a:solidFill>
                  <a:srgbClr val="379BFF"/>
                </a:solidFill>
                <a:ea typeface="Times New Roman"/>
                <a:cs typeface="Arial" panose="020B0604020202020204" pitchFamily="34" charset="0"/>
              </a:rPr>
              <a:t>|</a:t>
            </a:r>
            <a:r>
              <a:rPr lang="de-CH" sz="900" dirty="0">
                <a:solidFill>
                  <a:srgbClr val="003D81"/>
                </a:solidFill>
                <a:ea typeface="Times New Roman"/>
                <a:cs typeface="Arial" panose="020B0604020202020204" pitchFamily="34" charset="0"/>
              </a:rPr>
              <a:t> </a:t>
            </a:r>
            <a:r>
              <a:rPr lang="de-CH" sz="900" dirty="0">
                <a:ea typeface="Times New Roman"/>
                <a:cs typeface="Arial" panose="020B0604020202020204" pitchFamily="34" charset="0"/>
              </a:rPr>
              <a:t>3014 Bern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Tel. 031 537 32 20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mtr@medi.ch</a:t>
            </a:r>
          </a:p>
          <a:p>
            <a:endParaRPr lang="de-CH" sz="900" dirty="0"/>
          </a:p>
        </p:txBody>
      </p:sp>
      <p:sp>
        <p:nvSpPr>
          <p:cNvPr id="5" name="Foliennummernplatzhalter 4"/>
          <p:cNvSpPr>
            <a:spLocks noGrp="1"/>
          </p:cNvSpPr>
          <p:nvPr>
            <p:ph type="sldNum" sz="quarter" idx="3"/>
          </p:nvPr>
        </p:nvSpPr>
        <p:spPr>
          <a:xfrm>
            <a:off x="114673" y="9374651"/>
            <a:ext cx="678958" cy="498851"/>
          </a:xfrm>
          <a:prstGeom prst="rect">
            <a:avLst/>
          </a:prstGeom>
        </p:spPr>
        <p:txBody>
          <a:bodyPr vert="horz" lIns="91440" tIns="45720" rIns="91440" bIns="45720" rtlCol="0" anchor="b"/>
          <a:lstStyle>
            <a:lvl1pPr algn="r">
              <a:defRPr sz="1200"/>
            </a:lvl1pPr>
          </a:lstStyle>
          <a:p>
            <a:pPr algn="l"/>
            <a:fld id="{487319D3-F61F-452E-8690-5BAC5F741040}" type="slidenum">
              <a:rPr lang="de-CH" sz="900" smtClean="0"/>
              <a:pPr algn="l"/>
              <a:t>‹Nr.›</a:t>
            </a:fld>
            <a:endParaRPr lang="de-CH" sz="90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141" y="66567"/>
            <a:ext cx="623616" cy="623616"/>
          </a:xfrm>
          <a:prstGeom prst="rect">
            <a:avLst/>
          </a:prstGeom>
        </p:spPr>
      </p:pic>
    </p:spTree>
    <p:extLst>
      <p:ext uri="{BB962C8B-B14F-4D97-AF65-F5344CB8AC3E}">
        <p14:creationId xmlns:p14="http://schemas.microsoft.com/office/powerpoint/2010/main" val="361616710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5BC8F416-9909-4ADD-A14C-0963EB1BAD17}" type="datetimeFigureOut">
              <a:rPr lang="de-CH" smtClean="0"/>
              <a:t>13.06.2024</a:t>
            </a:fld>
            <a:endParaRPr lang="de-CH"/>
          </a:p>
        </p:txBody>
      </p:sp>
      <p:sp>
        <p:nvSpPr>
          <p:cNvPr id="4" name="Folienbildplatzhalt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5C157D4A-CD85-4382-B617-2026F0BC6F51}" type="slidenum">
              <a:rPr lang="de-CH" smtClean="0"/>
              <a:t>‹Nr.›</a:t>
            </a:fld>
            <a:endParaRPr lang="de-CH"/>
          </a:p>
        </p:txBody>
      </p:sp>
    </p:spTree>
    <p:extLst>
      <p:ext uri="{BB962C8B-B14F-4D97-AF65-F5344CB8AC3E}">
        <p14:creationId xmlns:p14="http://schemas.microsoft.com/office/powerpoint/2010/main" val="34799061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1</a:t>
            </a:fld>
            <a:endParaRPr lang="de-CH"/>
          </a:p>
        </p:txBody>
      </p:sp>
    </p:spTree>
    <p:extLst>
      <p:ext uri="{BB962C8B-B14F-4D97-AF65-F5344CB8AC3E}">
        <p14:creationId xmlns:p14="http://schemas.microsoft.com/office/powerpoint/2010/main" val="6279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27</a:t>
            </a:fld>
            <a:endParaRPr lang="de-CH"/>
          </a:p>
        </p:txBody>
      </p:sp>
    </p:spTree>
    <p:extLst>
      <p:ext uri="{BB962C8B-B14F-4D97-AF65-F5344CB8AC3E}">
        <p14:creationId xmlns:p14="http://schemas.microsoft.com/office/powerpoint/2010/main" val="1408784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32</a:t>
            </a:fld>
            <a:endParaRPr lang="de-CH"/>
          </a:p>
        </p:txBody>
      </p:sp>
    </p:spTree>
    <p:extLst>
      <p:ext uri="{BB962C8B-B14F-4D97-AF65-F5344CB8AC3E}">
        <p14:creationId xmlns:p14="http://schemas.microsoft.com/office/powerpoint/2010/main" val="8311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33</a:t>
            </a:fld>
            <a:endParaRPr lang="de-CH"/>
          </a:p>
        </p:txBody>
      </p:sp>
    </p:spTree>
    <p:extLst>
      <p:ext uri="{BB962C8B-B14F-4D97-AF65-F5344CB8AC3E}">
        <p14:creationId xmlns:p14="http://schemas.microsoft.com/office/powerpoint/2010/main" val="300957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34</a:t>
            </a:fld>
            <a:endParaRPr lang="de-CH"/>
          </a:p>
        </p:txBody>
      </p:sp>
    </p:spTree>
    <p:extLst>
      <p:ext uri="{BB962C8B-B14F-4D97-AF65-F5344CB8AC3E}">
        <p14:creationId xmlns:p14="http://schemas.microsoft.com/office/powerpoint/2010/main" val="171367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61</a:t>
            </a:fld>
            <a:endParaRPr lang="de-CH"/>
          </a:p>
        </p:txBody>
      </p:sp>
    </p:spTree>
    <p:extLst>
      <p:ext uri="{BB962C8B-B14F-4D97-AF65-F5344CB8AC3E}">
        <p14:creationId xmlns:p14="http://schemas.microsoft.com/office/powerpoint/2010/main" val="3371146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68171" y="2486673"/>
            <a:ext cx="9144000" cy="587531"/>
          </a:xfrm>
        </p:spPr>
        <p:txBody>
          <a:bodyPr anchor="b">
            <a:normAutofit/>
          </a:bodyPr>
          <a:lstStyle>
            <a:lvl1pPr algn="ctr">
              <a:defRPr sz="3200"/>
            </a:lvl1pPr>
          </a:lstStyle>
          <a:p>
            <a:r>
              <a:rPr lang="de-DE"/>
              <a:t>Titelmasterformat durch Klicken bearbeiten</a:t>
            </a:r>
            <a:endParaRPr lang="de-CH" dirty="0"/>
          </a:p>
        </p:txBody>
      </p:sp>
      <p:sp>
        <p:nvSpPr>
          <p:cNvPr id="3" name="Untertitel 2"/>
          <p:cNvSpPr>
            <a:spLocks noGrp="1"/>
          </p:cNvSpPr>
          <p:nvPr>
            <p:ph type="subTitle" idx="1"/>
          </p:nvPr>
        </p:nvSpPr>
        <p:spPr>
          <a:xfrm>
            <a:off x="1168171" y="3087257"/>
            <a:ext cx="9144000" cy="1655762"/>
          </a:xfrm>
        </p:spPr>
        <p:txBody>
          <a:bodyPr/>
          <a:lstStyle>
            <a:lvl1pPr marL="0" indent="0" algn="ctr">
              <a:buNone/>
              <a:defRPr sz="2400">
                <a:solidFill>
                  <a:srgbClr val="6262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4" name="Datumsplatzhalter 3"/>
          <p:cNvSpPr>
            <a:spLocks noGrp="1"/>
          </p:cNvSpPr>
          <p:nvPr>
            <p:ph type="dt" sz="half" idx="10"/>
          </p:nvPr>
        </p:nvSpPr>
        <p:spPr>
          <a:xfrm>
            <a:off x="316906" y="6354626"/>
            <a:ext cx="2743200" cy="365125"/>
          </a:xfrm>
        </p:spPr>
        <p:txBody>
          <a:bodyPr/>
          <a:lstStyle>
            <a:lvl1pPr>
              <a:defRPr>
                <a:solidFill>
                  <a:schemeClr val="tx1"/>
                </a:solidFill>
              </a:defRPr>
            </a:lvl1pPr>
          </a:lstStyle>
          <a:p>
            <a:r>
              <a:rPr lang="de-CH" dirty="0"/>
              <a:t>Ersteller / Erstellerin, Datum</a:t>
            </a:r>
          </a:p>
        </p:txBody>
      </p:sp>
      <p:sp>
        <p:nvSpPr>
          <p:cNvPr id="6" name="Foliennummernplatzhalter 5"/>
          <p:cNvSpPr>
            <a:spLocks noGrp="1"/>
          </p:cNvSpPr>
          <p:nvPr>
            <p:ph type="sldNum" sz="quarter" idx="12"/>
          </p:nvPr>
        </p:nvSpPr>
        <p:spPr>
          <a:xfrm>
            <a:off x="9225449" y="6356349"/>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879" y="231038"/>
            <a:ext cx="4359767" cy="2181421"/>
          </a:xfrm>
          <a:prstGeom prst="rect">
            <a:avLst/>
          </a:prstGeom>
        </p:spPr>
      </p:pic>
    </p:spTree>
    <p:extLst>
      <p:ext uri="{BB962C8B-B14F-4D97-AF65-F5344CB8AC3E}">
        <p14:creationId xmlns:p14="http://schemas.microsoft.com/office/powerpoint/2010/main" val="1589203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797734" y="365125"/>
            <a:ext cx="620633" cy="5811838"/>
          </a:xfrm>
        </p:spPr>
        <p:txBody>
          <a:bodyPr vert="eaVert">
            <a:normAutofit/>
          </a:bodyPr>
          <a:lstStyle>
            <a:lvl1pPr>
              <a:defRPr sz="2400" b="1"/>
            </a:lvl1pPr>
          </a:lstStyle>
          <a:p>
            <a:r>
              <a:rPr lang="de-DE"/>
              <a:t>Titelmasterformat durch Klicken bearbeiten</a:t>
            </a:r>
            <a:endParaRPr lang="de-CH" dirty="0"/>
          </a:p>
        </p:txBody>
      </p:sp>
      <p:sp>
        <p:nvSpPr>
          <p:cNvPr id="3" name="Vertikaler Textplatzhalter 2"/>
          <p:cNvSpPr>
            <a:spLocks noGrp="1"/>
          </p:cNvSpPr>
          <p:nvPr>
            <p:ph type="body" orient="vert" idx="1"/>
          </p:nvPr>
        </p:nvSpPr>
        <p:spPr>
          <a:xfrm>
            <a:off x="1814663" y="365125"/>
            <a:ext cx="7734300" cy="5811838"/>
          </a:xfrm>
        </p:spPr>
        <p:txBody>
          <a:bodyPr vert="eaVert"/>
          <a:lstStyle>
            <a:lvl1pPr>
              <a:defRPr sz="2000"/>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117805" y="5456963"/>
            <a:ext cx="720000" cy="720000"/>
          </a:xfrm>
          <a:prstGeom prst="rect">
            <a:avLst/>
          </a:prstGeom>
        </p:spPr>
      </p:pic>
    </p:spTree>
    <p:extLst>
      <p:ext uri="{BB962C8B-B14F-4D97-AF65-F5344CB8AC3E}">
        <p14:creationId xmlns:p14="http://schemas.microsoft.com/office/powerpoint/2010/main" val="381822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332293"/>
            <a:ext cx="10515600" cy="554434"/>
          </a:xfrm>
        </p:spPr>
        <p:txBody>
          <a:bodyPr>
            <a:normAutofit/>
          </a:bodyPr>
          <a:lstStyle>
            <a:lvl1pPr>
              <a:defRPr sz="2400" b="1">
                <a:latin typeface="+mn-lt"/>
              </a:defRPr>
            </a:lvl1pPr>
          </a:lstStyle>
          <a:p>
            <a:r>
              <a:rPr lang="de-DE"/>
              <a:t>Titelmasterformat durch Klicken bearbeiten</a:t>
            </a:r>
            <a:endParaRPr lang="de-CH" dirty="0"/>
          </a:p>
        </p:txBody>
      </p:sp>
      <p:sp>
        <p:nvSpPr>
          <p:cNvPr id="3" name="Inhaltsplatzhalter 2"/>
          <p:cNvSpPr>
            <a:spLocks noGrp="1"/>
          </p:cNvSpPr>
          <p:nvPr>
            <p:ph idx="1"/>
          </p:nvPr>
        </p:nvSpPr>
        <p:spPr>
          <a:xfrm>
            <a:off x="838200" y="1899140"/>
            <a:ext cx="10515600" cy="3835105"/>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a:xfrm>
            <a:off x="9200289" y="6356350"/>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1440879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2338" y="1299193"/>
            <a:ext cx="10515600" cy="533745"/>
          </a:xfrm>
        </p:spPr>
        <p:txBody>
          <a:bodyPr>
            <a:normAutofit/>
          </a:bodyPr>
          <a:lstStyle>
            <a:lvl1pPr>
              <a:defRPr sz="2400" b="1">
                <a:latin typeface="+mn-lt"/>
              </a:defRPr>
            </a:lvl1pPr>
          </a:lstStyle>
          <a:p>
            <a:r>
              <a:rPr lang="de-DE"/>
              <a:t>Titelmasterformat durch Klicken bearbeiten</a:t>
            </a:r>
            <a:endParaRPr lang="de-CH" dirty="0"/>
          </a:p>
        </p:txBody>
      </p:sp>
      <p:sp>
        <p:nvSpPr>
          <p:cNvPr id="3" name="Inhaltsplatzhalter 2"/>
          <p:cNvSpPr>
            <a:spLocks noGrp="1"/>
          </p:cNvSpPr>
          <p:nvPr>
            <p:ph sz="half" idx="1"/>
          </p:nvPr>
        </p:nvSpPr>
        <p:spPr>
          <a:xfrm>
            <a:off x="832338" y="1841213"/>
            <a:ext cx="5181600" cy="3992333"/>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6166338" y="1849489"/>
            <a:ext cx="5181600" cy="3984057"/>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7" name="Foliennummernplatzhalter 6"/>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421965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8200" y="1270230"/>
            <a:ext cx="10515600" cy="529608"/>
          </a:xfrm>
        </p:spPr>
        <p:txBody>
          <a:bodyPr>
            <a:normAutofit/>
          </a:bodyPr>
          <a:lstStyle>
            <a:lvl1pPr>
              <a:defRPr sz="2400" b="1">
                <a:latin typeface="+mn-lt"/>
              </a:defRPr>
            </a:lvl1pPr>
          </a:lstStyle>
          <a:p>
            <a:r>
              <a:rPr lang="de-DE"/>
              <a:t>Titelmasterformat durch Klicken bearbeiten</a:t>
            </a:r>
            <a:endParaRPr lang="de-CH" dirty="0"/>
          </a:p>
        </p:txBody>
      </p:sp>
      <p:sp>
        <p:nvSpPr>
          <p:cNvPr id="3" name="Textplatzhalter 2"/>
          <p:cNvSpPr>
            <a:spLocks noGrp="1"/>
          </p:cNvSpPr>
          <p:nvPr>
            <p:ph type="body" idx="1"/>
          </p:nvPr>
        </p:nvSpPr>
        <p:spPr>
          <a:xfrm>
            <a:off x="839788" y="1799838"/>
            <a:ext cx="5157787" cy="823912"/>
          </a:xfrm>
        </p:spPr>
        <p:txBody>
          <a:bodyPr anchor="b"/>
          <a:lstStyle>
            <a:lvl1pPr marL="0" indent="0">
              <a:buNone/>
              <a:defRPr sz="2400" b="0">
                <a:solidFill>
                  <a:srgbClr val="6262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8200" y="2636163"/>
            <a:ext cx="5157787" cy="3251998"/>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Textplatzhalter 4"/>
          <p:cNvSpPr>
            <a:spLocks noGrp="1"/>
          </p:cNvSpPr>
          <p:nvPr>
            <p:ph type="body" sz="quarter" idx="3"/>
          </p:nvPr>
        </p:nvSpPr>
        <p:spPr>
          <a:xfrm>
            <a:off x="6170612" y="1804978"/>
            <a:ext cx="5183188" cy="823912"/>
          </a:xfrm>
        </p:spPr>
        <p:txBody>
          <a:bodyPr anchor="b"/>
          <a:lstStyle>
            <a:lvl1pPr marL="0" indent="0">
              <a:buNone/>
              <a:defRPr sz="24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0612" y="2636163"/>
            <a:ext cx="5183188" cy="3251998"/>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Foliennummernplatzhalter 8"/>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99340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5438" y="1282275"/>
            <a:ext cx="10515600" cy="592038"/>
          </a:xfrm>
        </p:spPr>
        <p:txBody>
          <a:bodyPr>
            <a:normAutofit/>
          </a:bodyPr>
          <a:lstStyle>
            <a:lvl1pPr>
              <a:defRPr sz="2400" b="1">
                <a:latin typeface="+mn-lt"/>
              </a:defRPr>
            </a:lvl1pPr>
          </a:lstStyle>
          <a:p>
            <a:r>
              <a:rPr lang="de-DE"/>
              <a:t>Titelmasterformat durch Klicken bearbeiten</a:t>
            </a:r>
            <a:endParaRPr lang="de-CH" dirty="0"/>
          </a:p>
        </p:txBody>
      </p:sp>
      <p:sp>
        <p:nvSpPr>
          <p:cNvPr id="5" name="Foliennummernplatzhalter 4"/>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183683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9200289" y="6293088"/>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1701247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77026" y="1282580"/>
            <a:ext cx="3932237" cy="915066"/>
          </a:xfrm>
        </p:spPr>
        <p:txBody>
          <a:bodyPr anchor="b">
            <a:normAutofit/>
          </a:bodyPr>
          <a:lstStyle>
            <a:lvl1pPr>
              <a:defRPr sz="2400">
                <a:latin typeface="+mn-lt"/>
              </a:defRPr>
            </a:lvl1pPr>
          </a:lstStyle>
          <a:p>
            <a:r>
              <a:rPr lang="de-DE"/>
              <a:t>Titelmasterformat durch Klicken bearbeiten</a:t>
            </a:r>
            <a:endParaRPr lang="de-CH" dirty="0"/>
          </a:p>
        </p:txBody>
      </p:sp>
      <p:sp>
        <p:nvSpPr>
          <p:cNvPr id="3" name="Inhaltsplatzhalter 2"/>
          <p:cNvSpPr>
            <a:spLocks noGrp="1"/>
          </p:cNvSpPr>
          <p:nvPr>
            <p:ph idx="1"/>
          </p:nvPr>
        </p:nvSpPr>
        <p:spPr>
          <a:xfrm>
            <a:off x="5191463" y="1274242"/>
            <a:ext cx="6172200" cy="4574270"/>
          </a:xfrm>
        </p:spPr>
        <p:txBody>
          <a:bodyPr/>
          <a:lstStyle>
            <a:lvl1pPr>
              <a:defRPr sz="2000"/>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Textplatzhalter 3"/>
          <p:cNvSpPr>
            <a:spLocks noGrp="1"/>
          </p:cNvSpPr>
          <p:nvPr>
            <p:ph type="body" sz="half" idx="2"/>
          </p:nvPr>
        </p:nvSpPr>
        <p:spPr>
          <a:xfrm>
            <a:off x="877030" y="2189370"/>
            <a:ext cx="3932237" cy="3675479"/>
          </a:xfrm>
        </p:spPr>
        <p:txBody>
          <a:bodyPr>
            <a:normAutofit/>
          </a:bodyPr>
          <a:lstStyle>
            <a:lvl1pPr marL="0" indent="0">
              <a:buNone/>
              <a:defRPr sz="2000">
                <a:solidFill>
                  <a:srgbClr val="62626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7" name="Foliennummernplatzhalter 6"/>
          <p:cNvSpPr>
            <a:spLocks noGrp="1"/>
          </p:cNvSpPr>
          <p:nvPr>
            <p:ph type="sldNum" sz="quarter" idx="12"/>
          </p:nvPr>
        </p:nvSpPr>
        <p:spPr>
          <a:xfrm>
            <a:off x="9200289" y="6339257"/>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207876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1352980"/>
            <a:ext cx="3932237" cy="844063"/>
          </a:xfrm>
        </p:spPr>
        <p:txBody>
          <a:bodyPr anchor="t">
            <a:normAutofit/>
          </a:bodyPr>
          <a:lstStyle>
            <a:lvl1pPr>
              <a:defRPr sz="2400"/>
            </a:lvl1pPr>
          </a:lstStyle>
          <a:p>
            <a:r>
              <a:rPr lang="de-DE"/>
              <a:t>Titelmasterformat durch Klicken bearbeiten</a:t>
            </a:r>
            <a:endParaRPr lang="de-CH" dirty="0"/>
          </a:p>
        </p:txBody>
      </p:sp>
      <p:sp>
        <p:nvSpPr>
          <p:cNvPr id="3" name="Bildplatzhalter 2"/>
          <p:cNvSpPr>
            <a:spLocks noGrp="1"/>
          </p:cNvSpPr>
          <p:nvPr>
            <p:ph type="pic" idx="1"/>
          </p:nvPr>
        </p:nvSpPr>
        <p:spPr>
          <a:xfrm>
            <a:off x="5183188" y="1352981"/>
            <a:ext cx="6172200" cy="4508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dirty="0"/>
          </a:p>
        </p:txBody>
      </p:sp>
      <p:sp>
        <p:nvSpPr>
          <p:cNvPr id="4" name="Textplatzhalter 3"/>
          <p:cNvSpPr>
            <a:spLocks noGrp="1"/>
          </p:cNvSpPr>
          <p:nvPr>
            <p:ph type="body" sz="half" idx="2"/>
          </p:nvPr>
        </p:nvSpPr>
        <p:spPr>
          <a:xfrm>
            <a:off x="839787" y="2229971"/>
            <a:ext cx="3932237" cy="3316288"/>
          </a:xfrm>
        </p:spPr>
        <p:txBody>
          <a:bodyPr>
            <a:normAutofit/>
          </a:bodyPr>
          <a:lstStyle>
            <a:lvl1pPr marL="0" indent="0">
              <a:buNone/>
              <a:defRPr sz="2000">
                <a:solidFill>
                  <a:srgbClr val="62626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7" name="Foliennummernplatzhalter 6"/>
          <p:cNvSpPr>
            <a:spLocks noGrp="1"/>
          </p:cNvSpPr>
          <p:nvPr>
            <p:ph type="sldNum" sz="quarter" idx="12"/>
          </p:nvPr>
        </p:nvSpPr>
        <p:spPr>
          <a:xfrm>
            <a:off x="9200289" y="6364895"/>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280769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1234012"/>
            <a:ext cx="10515600" cy="557550"/>
          </a:xfrm>
        </p:spPr>
        <p:txBody>
          <a:bodyPr>
            <a:normAutofit/>
          </a:bodyPr>
          <a:lstStyle>
            <a:lvl1pPr>
              <a:defRPr sz="2400" b="1"/>
            </a:lvl1pPr>
          </a:lstStyle>
          <a:p>
            <a:r>
              <a:rPr lang="de-DE"/>
              <a:t>Titelmasterformat durch Klicken bearbeiten</a:t>
            </a:r>
            <a:endParaRPr lang="de-CH" dirty="0"/>
          </a:p>
        </p:txBody>
      </p:sp>
      <p:sp>
        <p:nvSpPr>
          <p:cNvPr id="3" name="Vertikaler Textplatzhalter 2"/>
          <p:cNvSpPr>
            <a:spLocks noGrp="1"/>
          </p:cNvSpPr>
          <p:nvPr>
            <p:ph type="body" orient="vert" idx="1"/>
          </p:nvPr>
        </p:nvSpPr>
        <p:spPr>
          <a:xfrm>
            <a:off x="838200" y="2180492"/>
            <a:ext cx="10515600" cy="3715117"/>
          </a:xfrm>
        </p:spPr>
        <p:txBody>
          <a:bodyPr vert="eaVert"/>
          <a:lstStyle>
            <a:lvl1pPr>
              <a:defRPr sz="2000"/>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6" name="Foliennummernplatzhalter 5"/>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7551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1507090"/>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838200" y="2958353"/>
            <a:ext cx="10515600" cy="3218610"/>
          </a:xfrm>
          <a:prstGeom prst="rect">
            <a:avLst/>
          </a:prstGeom>
        </p:spPr>
        <p:txBody>
          <a:bodyPr vert="horz" lIns="91440" tIns="45720" rIns="91440" bIns="45720" rtlCol="0">
            <a:normAutofit/>
          </a:bodyPr>
          <a:lstStyle/>
          <a:p>
            <a:pPr lvl="0"/>
            <a:r>
              <a:rPr lang="de-CH" dirty="0"/>
              <a:t>Text oder Bild einfügen</a:t>
            </a:r>
          </a:p>
        </p:txBody>
      </p:sp>
      <p:sp>
        <p:nvSpPr>
          <p:cNvPr id="4" name="Datumsplatzhalter 3"/>
          <p:cNvSpPr>
            <a:spLocks noGrp="1"/>
          </p:cNvSpPr>
          <p:nvPr>
            <p:ph type="dt" sz="half" idx="2"/>
          </p:nvPr>
        </p:nvSpPr>
        <p:spPr>
          <a:xfrm>
            <a:off x="299815"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CH" dirty="0"/>
              <a:t>26.02.2020</a:t>
            </a:r>
          </a:p>
        </p:txBody>
      </p:sp>
      <p:sp>
        <p:nvSpPr>
          <p:cNvPr id="6" name="Foliennummernplatzhalter 5"/>
          <p:cNvSpPr>
            <a:spLocks noGrp="1"/>
          </p:cNvSpPr>
          <p:nvPr>
            <p:ph type="sldNum" sz="quarter" idx="4"/>
          </p:nvPr>
        </p:nvSpPr>
        <p:spPr>
          <a:xfrm>
            <a:off x="9063527" y="6356349"/>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AABB829-6652-4238-AD93-C228A53250A7}" type="slidenum">
              <a:rPr lang="de-CH" smtClean="0"/>
              <a:pPr/>
              <a:t>‹Nr.›</a:t>
            </a:fld>
            <a:endParaRPr lang="de-CH" dirty="0"/>
          </a:p>
        </p:txBody>
      </p:sp>
    </p:spTree>
    <p:extLst>
      <p:ext uri="{BB962C8B-B14F-4D97-AF65-F5344CB8AC3E}">
        <p14:creationId xmlns:p14="http://schemas.microsoft.com/office/powerpoint/2010/main" val="965254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62626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nuklearmedizin-bern.ch/"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hyperlink" Target="mailto:bernd.vollnberg@hirslanden.ch"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50922" y="2565285"/>
            <a:ext cx="9144000" cy="856474"/>
          </a:xfrm>
        </p:spPr>
        <p:txBody>
          <a:bodyPr>
            <a:normAutofit/>
          </a:bodyPr>
          <a:lstStyle/>
          <a:p>
            <a:r>
              <a:rPr lang="de-CH" sz="4000" b="1" dirty="0"/>
              <a:t>Lungenszintigraphie</a:t>
            </a:r>
          </a:p>
        </p:txBody>
      </p:sp>
      <p:sp>
        <p:nvSpPr>
          <p:cNvPr id="3" name="Untertitel 2"/>
          <p:cNvSpPr>
            <a:spLocks noGrp="1"/>
          </p:cNvSpPr>
          <p:nvPr>
            <p:ph type="subTitle" idx="1"/>
          </p:nvPr>
        </p:nvSpPr>
        <p:spPr>
          <a:xfrm>
            <a:off x="1221959" y="3592108"/>
            <a:ext cx="9144000" cy="667921"/>
          </a:xfrm>
        </p:spPr>
        <p:txBody>
          <a:bodyPr>
            <a:normAutofit/>
          </a:bodyPr>
          <a:lstStyle/>
          <a:p>
            <a:r>
              <a:rPr lang="de-CH" sz="2800" dirty="0"/>
              <a:t>Klinische Anwendung Quiz und Antworten</a:t>
            </a:r>
          </a:p>
        </p:txBody>
      </p:sp>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6" name="Rectangle 3"/>
          <p:cNvSpPr txBox="1">
            <a:spLocks noChangeArrowheads="1"/>
          </p:cNvSpPr>
          <p:nvPr/>
        </p:nvSpPr>
        <p:spPr bwMode="auto">
          <a:xfrm>
            <a:off x="270991" y="6063984"/>
            <a:ext cx="4176464" cy="57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Institut für Nuklearmedizin, </a:t>
            </a:r>
            <a:r>
              <a:rPr kumimoji="0" lang="de-CH" sz="1000" i="0" u="none" strike="noStrike" kern="0" cap="none" spc="0" normalizeH="0" noProof="0" dirty="0">
                <a:ln>
                  <a:noFill/>
                </a:ln>
                <a:solidFill>
                  <a:srgbClr val="626262"/>
                </a:solidFill>
                <a:effectLst/>
                <a:uLnTx/>
                <a:uFillTx/>
                <a:ea typeface="+mn-ea"/>
                <a:cs typeface="+mn-cs"/>
              </a:rPr>
              <a:t>Salem-Spital, Hirslanden Bern</a:t>
            </a:r>
            <a:endParaRPr kumimoji="0" lang="de-CH" sz="1000" i="0" u="none" strike="noStrike" kern="0" cap="none" spc="0" normalizeH="0" baseline="0" noProof="0" dirty="0">
              <a:ln>
                <a:noFill/>
              </a:ln>
              <a:solidFill>
                <a:srgbClr val="626262"/>
              </a:solidFill>
              <a:effectLst/>
              <a:uLnTx/>
              <a:uFillTx/>
              <a:ea typeface="+mn-ea"/>
              <a:cs typeface="+mn-cs"/>
            </a:endParaRPr>
          </a:p>
        </p:txBody>
      </p:sp>
    </p:spTree>
    <p:extLst>
      <p:ext uri="{BB962C8B-B14F-4D97-AF65-F5344CB8AC3E}">
        <p14:creationId xmlns:p14="http://schemas.microsoft.com/office/powerpoint/2010/main" val="3249316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10</a:t>
            </a:fld>
            <a:endParaRPr lang="de-CH" dirty="0">
              <a:solidFill>
                <a:schemeClr val="tx1"/>
              </a:solidFill>
            </a:endParaRPr>
          </a:p>
        </p:txBody>
      </p:sp>
      <p:sp>
        <p:nvSpPr>
          <p:cNvPr id="11" name="Textfeld 10"/>
          <p:cNvSpPr txBox="1"/>
          <p:nvPr/>
        </p:nvSpPr>
        <p:spPr>
          <a:xfrm>
            <a:off x="902730" y="2674551"/>
            <a:ext cx="5692007" cy="2031325"/>
          </a:xfrm>
          <a:prstGeom prst="rect">
            <a:avLst/>
          </a:prstGeom>
          <a:noFill/>
        </p:spPr>
        <p:txBody>
          <a:bodyPr wrap="none" rtlCol="0">
            <a:spAutoFit/>
          </a:bodyPr>
          <a:lstStyle/>
          <a:p>
            <a:r>
              <a:rPr lang="de-CH" b="1" dirty="0" smtClean="0"/>
              <a:t>Zum Vergleich</a:t>
            </a:r>
          </a:p>
          <a:p>
            <a:r>
              <a:rPr lang="de-CH" b="1" dirty="0" err="1" smtClean="0"/>
              <a:t>Nanocolloide</a:t>
            </a:r>
            <a:r>
              <a:rPr lang="de-CH" b="1" dirty="0" smtClean="0"/>
              <a:t>: </a:t>
            </a:r>
          </a:p>
          <a:p>
            <a:pPr marL="285750" indent="-285750">
              <a:buFontTx/>
              <a:buChar char="-"/>
            </a:pPr>
            <a:r>
              <a:rPr lang="de-CH" dirty="0" smtClean="0"/>
              <a:t>hergestellt aus humanem Serum-Albumin (Blutprodukt)</a:t>
            </a:r>
          </a:p>
          <a:p>
            <a:pPr marL="285750" indent="-285750">
              <a:buFontTx/>
              <a:buChar char="-"/>
            </a:pPr>
            <a:r>
              <a:rPr lang="de-CH" dirty="0" smtClean="0"/>
              <a:t>Partikel mit einem Durchmesser von &lt; 80 </a:t>
            </a:r>
            <a:r>
              <a:rPr lang="de-CH" dirty="0" err="1" smtClean="0"/>
              <a:t>nm</a:t>
            </a:r>
            <a:endParaRPr lang="de-CH" dirty="0" smtClean="0"/>
          </a:p>
          <a:p>
            <a:pPr marL="285750" indent="-285750">
              <a:buFontTx/>
              <a:buChar char="-"/>
            </a:pPr>
            <a:r>
              <a:rPr lang="de-CH" dirty="0" smtClean="0"/>
              <a:t>mit Tc99m-Pertechnetat markiert</a:t>
            </a:r>
          </a:p>
          <a:p>
            <a:pPr marL="285750" indent="-285750">
              <a:buFontTx/>
              <a:buChar char="-"/>
            </a:pPr>
            <a:r>
              <a:rPr lang="de-CH" dirty="0" err="1" smtClean="0"/>
              <a:t>Sentinel</a:t>
            </a:r>
            <a:r>
              <a:rPr lang="de-CH" dirty="0" smtClean="0"/>
              <a:t>-/Lymphszintigraphie</a:t>
            </a:r>
          </a:p>
          <a:p>
            <a:endParaRPr lang="de-CH" dirty="0"/>
          </a:p>
        </p:txBody>
      </p:sp>
      <p:grpSp>
        <p:nvGrpSpPr>
          <p:cNvPr id="12" name="Gruppieren 11"/>
          <p:cNvGrpSpPr/>
          <p:nvPr/>
        </p:nvGrpSpPr>
        <p:grpSpPr>
          <a:xfrm>
            <a:off x="6847701" y="2724662"/>
            <a:ext cx="5168557" cy="4069208"/>
            <a:chOff x="6637637" y="1760836"/>
            <a:chExt cx="5168557" cy="4069208"/>
          </a:xfrm>
        </p:grpSpPr>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076" y="1760836"/>
              <a:ext cx="5084118" cy="3813089"/>
            </a:xfrm>
            <a:prstGeom prst="rect">
              <a:avLst/>
            </a:prstGeom>
          </p:spPr>
        </p:pic>
        <p:sp>
          <p:nvSpPr>
            <p:cNvPr id="14" name="Rechteck 13"/>
            <p:cNvSpPr/>
            <p:nvPr/>
          </p:nvSpPr>
          <p:spPr>
            <a:xfrm>
              <a:off x="6637637" y="5568434"/>
              <a:ext cx="4773828" cy="261610"/>
            </a:xfrm>
            <a:prstGeom prst="rect">
              <a:avLst/>
            </a:prstGeom>
          </p:spPr>
          <p:txBody>
            <a:bodyPr wrap="square">
              <a:spAutoFit/>
            </a:bodyPr>
            <a:lstStyle/>
            <a:p>
              <a:r>
                <a:rPr lang="de-CH" sz="1050" dirty="0"/>
                <a:t>http://faculty.cord.edu/todt/336/lab/digestion/PartB/ileum/vessels2.htm</a:t>
              </a:r>
            </a:p>
          </p:txBody>
        </p:sp>
      </p:grpSp>
      <p:cxnSp>
        <p:nvCxnSpPr>
          <p:cNvPr id="15" name="Gerade Verbindung mit Pfeil 14"/>
          <p:cNvCxnSpPr>
            <a:stCxn id="16" idx="2"/>
          </p:cNvCxnSpPr>
          <p:nvPr/>
        </p:nvCxnSpPr>
        <p:spPr>
          <a:xfrm flipH="1">
            <a:off x="8655917" y="2487144"/>
            <a:ext cx="718409" cy="1701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7363872" y="1748480"/>
            <a:ext cx="4020908" cy="738664"/>
          </a:xfrm>
          <a:prstGeom prst="rect">
            <a:avLst/>
          </a:prstGeom>
          <a:noFill/>
        </p:spPr>
        <p:txBody>
          <a:bodyPr wrap="none" rtlCol="0">
            <a:spAutoFit/>
          </a:bodyPr>
          <a:lstStyle/>
          <a:p>
            <a:pPr algn="ctr"/>
            <a:r>
              <a:rPr lang="de-CH" sz="1400" dirty="0" smtClean="0"/>
              <a:t>Partikel nicht zu gross, damit sie in die Lymphgefässe</a:t>
            </a:r>
          </a:p>
          <a:p>
            <a:pPr algn="ctr"/>
            <a:r>
              <a:rPr lang="de-CH" sz="1400" dirty="0" smtClean="0"/>
              <a:t>aufgenommen </a:t>
            </a:r>
            <a:r>
              <a:rPr lang="de-CH" sz="1400" dirty="0" smtClean="0"/>
              <a:t>und von </a:t>
            </a:r>
            <a:r>
              <a:rPr lang="de-CH" sz="1400" dirty="0" smtClean="0"/>
              <a:t>Makrophagen intrazellulär </a:t>
            </a:r>
            <a:br>
              <a:rPr lang="de-CH" sz="1400" dirty="0" smtClean="0"/>
            </a:br>
            <a:r>
              <a:rPr lang="de-CH" sz="1400" dirty="0" smtClean="0"/>
              <a:t>gespeichert </a:t>
            </a:r>
            <a:r>
              <a:rPr lang="de-CH" sz="1400" dirty="0" smtClean="0"/>
              <a:t>werden </a:t>
            </a:r>
            <a:r>
              <a:rPr lang="de-CH" sz="1400" dirty="0" smtClean="0"/>
              <a:t>können</a:t>
            </a:r>
            <a:endParaRPr lang="de-CH" sz="1400" dirty="0"/>
          </a:p>
        </p:txBody>
      </p:sp>
    </p:spTree>
    <p:extLst>
      <p:ext uri="{BB962C8B-B14F-4D97-AF65-F5344CB8AC3E}">
        <p14:creationId xmlns:p14="http://schemas.microsoft.com/office/powerpoint/2010/main" val="2925415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4</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Bei der Applikation von Tc-99m-MAA ist wichtig,</a:t>
            </a:r>
          </a:p>
          <a:p>
            <a:pPr marL="0" indent="0">
              <a:buNone/>
            </a:pPr>
            <a:r>
              <a:rPr lang="de-CH" sz="1800" b="1" dirty="0"/>
              <a:t>A – dass der Patient direkt nach der Applikation die Harnblase entleert</a:t>
            </a:r>
          </a:p>
          <a:p>
            <a:pPr marL="0" indent="0">
              <a:buNone/>
            </a:pPr>
            <a:r>
              <a:rPr lang="de-CH" sz="1800" b="1" dirty="0"/>
              <a:t>B – kein Blut in die Spritze und Verweilkanüle aspiriert wird</a:t>
            </a:r>
          </a:p>
          <a:p>
            <a:pPr marL="0" indent="0">
              <a:buNone/>
            </a:pPr>
            <a:r>
              <a:rPr lang="de-CH" sz="1800" b="1" dirty="0"/>
              <a:t>C – dass das MAA vorher nicht geschwenkt werden darf</a:t>
            </a:r>
          </a:p>
          <a:p>
            <a:pPr marL="0" indent="0">
              <a:buNone/>
            </a:pPr>
            <a:r>
              <a:rPr lang="de-CH" sz="1800" b="1" dirty="0"/>
              <a:t>D – dass der Patient keine Niereninsuffizienz hat, da die Applikation von MAA dann kontraindiziert ist.</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11</a:t>
            </a:fld>
            <a:endParaRPr lang="de-CH" dirty="0">
              <a:solidFill>
                <a:schemeClr val="tx1"/>
              </a:solidFill>
            </a:endParaRPr>
          </a:p>
        </p:txBody>
      </p:sp>
    </p:spTree>
    <p:extLst>
      <p:ext uri="{BB962C8B-B14F-4D97-AF65-F5344CB8AC3E}">
        <p14:creationId xmlns:p14="http://schemas.microsoft.com/office/powerpoint/2010/main" val="367251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4 - Lösung</a:t>
            </a:r>
          </a:p>
        </p:txBody>
      </p:sp>
      <p:sp>
        <p:nvSpPr>
          <p:cNvPr id="3" name="Inhaltsplatzhalter 2"/>
          <p:cNvSpPr>
            <a:spLocks noGrp="1"/>
          </p:cNvSpPr>
          <p:nvPr>
            <p:ph idx="1"/>
          </p:nvPr>
        </p:nvSpPr>
        <p:spPr>
          <a:xfrm>
            <a:off x="895865" y="1886727"/>
            <a:ext cx="10862026" cy="4855818"/>
          </a:xfrm>
        </p:spPr>
        <p:txBody>
          <a:bodyPr>
            <a:normAutofit/>
          </a:bodyPr>
          <a:lstStyle/>
          <a:p>
            <a:pPr marL="0" indent="0">
              <a:buNone/>
            </a:pPr>
            <a:r>
              <a:rPr lang="de-CH" sz="1800" b="1" dirty="0"/>
              <a:t>Bei der Applikation von Tc-99m-MAA ist wichtig,</a:t>
            </a:r>
          </a:p>
          <a:p>
            <a:pPr marL="0" indent="0">
              <a:buNone/>
            </a:pPr>
            <a:r>
              <a:rPr lang="de-CH" sz="1800" b="1" dirty="0"/>
              <a:t>A – dass der Patient direkt nach der Applikation die Harnblase entleert</a:t>
            </a:r>
          </a:p>
          <a:p>
            <a:pPr marL="0" indent="0">
              <a:buNone/>
            </a:pPr>
            <a:r>
              <a:rPr lang="de-CH" sz="1800" b="1" dirty="0"/>
              <a:t>	</a:t>
            </a:r>
            <a:r>
              <a:rPr lang="de-CH" sz="1800" i="1" dirty="0"/>
              <a:t>Die Untersuchung startet kurz nach der Applikation von MAA. Der Patient liegt bei der Applikation bereits 	auf dem Gerät.</a:t>
            </a:r>
            <a:endParaRPr lang="de-CH" sz="1800" b="1" dirty="0"/>
          </a:p>
          <a:p>
            <a:pPr marL="0" indent="0">
              <a:buNone/>
            </a:pPr>
            <a:r>
              <a:rPr lang="de-CH" sz="1800" b="1" u="sng" dirty="0"/>
              <a:t>B – kein Blut in die Spritze und Verweilkanüle aspiriert wird</a:t>
            </a:r>
          </a:p>
          <a:p>
            <a:pPr marL="0" indent="0">
              <a:buNone/>
            </a:pPr>
            <a:r>
              <a:rPr lang="de-CH" sz="1800" b="1" dirty="0"/>
              <a:t>	</a:t>
            </a:r>
            <a:r>
              <a:rPr lang="de-CH" sz="1800" i="1" dirty="0"/>
              <a:t>Korrekt. Durch den Kontakt von Blut mit dem MAA in der Spritze kann es zu Makroagglutinationen 	kommen, die die Verteilung in der Lungenstrombahn stört.</a:t>
            </a:r>
            <a:endParaRPr lang="de-CH" sz="1800" b="1" dirty="0"/>
          </a:p>
          <a:p>
            <a:pPr marL="0" indent="0">
              <a:buNone/>
            </a:pPr>
            <a:r>
              <a:rPr lang="de-CH" sz="1800" b="1" dirty="0"/>
              <a:t>C – dass das MAA vorher nicht geschwenkt werden darf</a:t>
            </a:r>
          </a:p>
          <a:p>
            <a:pPr marL="0" indent="0">
              <a:buNone/>
            </a:pPr>
            <a:r>
              <a:rPr lang="de-CH" sz="1800" b="1" dirty="0"/>
              <a:t>	</a:t>
            </a:r>
            <a:r>
              <a:rPr lang="de-CH" sz="1800" i="1" dirty="0"/>
              <a:t>Vor der Applikation sollte MAA nochmal kurz in der Spritze geschwenkt werden, damit sich die Partikel 	von der Spritzenwand lösen.</a:t>
            </a:r>
            <a:endParaRPr lang="de-CH" sz="1800" b="1" dirty="0"/>
          </a:p>
          <a:p>
            <a:pPr marL="0" indent="0">
              <a:buNone/>
            </a:pPr>
            <a:r>
              <a:rPr lang="de-CH" sz="1800" b="1" dirty="0"/>
              <a:t>D – dass der Patient keine Niereninsuffizienz hat, da die Applikation von MAA dann kontraindiziert ist.</a:t>
            </a:r>
          </a:p>
          <a:p>
            <a:pPr marL="0" indent="0">
              <a:buNone/>
            </a:pPr>
            <a:r>
              <a:rPr lang="de-CH" sz="1800" b="1" dirty="0"/>
              <a:t>	</a:t>
            </a:r>
            <a:r>
              <a:rPr lang="de-CH" sz="1800" i="1" dirty="0"/>
              <a:t>Eine Niereninsuffizienz ist keine </a:t>
            </a:r>
            <a:r>
              <a:rPr lang="de-CH" sz="1800" i="1" dirty="0" err="1"/>
              <a:t>Kontrainidikation</a:t>
            </a:r>
            <a:r>
              <a:rPr lang="de-CH" sz="1800" i="1" dirty="0"/>
              <a:t> bei der Applikation von MAA. Im Gegenteil – gerade bei 	einer </a:t>
            </a:r>
            <a:r>
              <a:rPr lang="de-CH" sz="1800" i="1" dirty="0" err="1"/>
              <a:t>Niereninsuffzienz</a:t>
            </a:r>
            <a:r>
              <a:rPr lang="de-CH" sz="1800" i="1" dirty="0"/>
              <a:t> ist die V/P-Szintigraphie das geeignete Diagnostik-Verfahren, da die KM-CT hier 	möglichst nur reduziert eingesetzt werden sollte.</a:t>
            </a:r>
            <a:endParaRPr lang="de-CH" sz="1400" i="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12</a:t>
            </a:fld>
            <a:endParaRPr lang="de-CH" dirty="0">
              <a:solidFill>
                <a:schemeClr val="tx1"/>
              </a:solidFill>
            </a:endParaRPr>
          </a:p>
        </p:txBody>
      </p:sp>
    </p:spTree>
    <p:extLst>
      <p:ext uri="{BB962C8B-B14F-4D97-AF65-F5344CB8AC3E}">
        <p14:creationId xmlns:p14="http://schemas.microsoft.com/office/powerpoint/2010/main" val="399318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5</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 den applizierten Aktivitätsmengen bei der V/P-Szintigraphie bzw. zu den Diagnostischen Referenzwerten (DRW) des BAG ist richtig?</a:t>
            </a:r>
          </a:p>
          <a:p>
            <a:pPr marL="0" indent="0">
              <a:buNone/>
            </a:pPr>
            <a:r>
              <a:rPr lang="de-CH" sz="1800" b="1" dirty="0"/>
              <a:t>A – Bei einem Standardpatienten werden ca. 180 </a:t>
            </a:r>
            <a:r>
              <a:rPr lang="de-CH" sz="1800" b="1" dirty="0" err="1"/>
              <a:t>MBq</a:t>
            </a:r>
            <a:r>
              <a:rPr lang="de-CH" sz="1800" b="1" dirty="0"/>
              <a:t> Tc-99m-MAA </a:t>
            </a:r>
            <a:r>
              <a:rPr lang="de-CH" sz="1800" b="1" dirty="0" err="1"/>
              <a:t>i.v.</a:t>
            </a:r>
            <a:r>
              <a:rPr lang="de-CH" sz="1800" b="1" dirty="0"/>
              <a:t> appliziert und bei der Ventilation ca. 40 	</a:t>
            </a:r>
            <a:r>
              <a:rPr lang="de-CH" sz="1800" b="1" dirty="0" err="1"/>
              <a:t>MBq</a:t>
            </a:r>
            <a:r>
              <a:rPr lang="de-CH" sz="1800" b="1" dirty="0"/>
              <a:t> </a:t>
            </a:r>
            <a:r>
              <a:rPr lang="de-CH" sz="1800" b="1" dirty="0" err="1"/>
              <a:t>Technegas</a:t>
            </a:r>
            <a:r>
              <a:rPr lang="de-CH" sz="1800" b="1" dirty="0"/>
              <a:t> in der Lunge deponiert. Das entspricht einer effektiven Dosis von ca. 2-3 </a:t>
            </a:r>
            <a:r>
              <a:rPr lang="de-CH" sz="1800" b="1" dirty="0" err="1"/>
              <a:t>mSv</a:t>
            </a:r>
            <a:r>
              <a:rPr lang="de-CH" sz="1800" b="1" dirty="0"/>
              <a:t>  </a:t>
            </a:r>
          </a:p>
          <a:p>
            <a:pPr marL="0" indent="0">
              <a:buNone/>
            </a:pPr>
            <a:r>
              <a:rPr lang="de-CH" sz="1800" b="1" dirty="0"/>
              <a:t>B – Die effektive Dosis einer V/P-Szintigraphie darf 3 </a:t>
            </a:r>
            <a:r>
              <a:rPr lang="de-CH" sz="1800" b="1" dirty="0" err="1"/>
              <a:t>mSv</a:t>
            </a:r>
            <a:r>
              <a:rPr lang="de-CH" sz="1800" b="1" dirty="0"/>
              <a:t> nicht unterschreiten</a:t>
            </a:r>
          </a:p>
          <a:p>
            <a:pPr marL="0" indent="0">
              <a:buNone/>
            </a:pPr>
            <a:r>
              <a:rPr lang="de-CH" sz="1800" b="1" dirty="0"/>
              <a:t>C – Die DRW enthalten Maximalaktivitäten, die man unabhängig von der klinischen Konstellation auf keinen Fall 	überschreiten darf.</a:t>
            </a:r>
          </a:p>
          <a:p>
            <a:pPr marL="0" indent="0">
              <a:buNone/>
            </a:pPr>
            <a:r>
              <a:rPr lang="de-CH" sz="1800" b="1" dirty="0"/>
              <a:t>D – Die DRWs gelten für einen Patienten von max. 120 kg Körpergewicht.</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13</a:t>
            </a:fld>
            <a:endParaRPr lang="de-CH" dirty="0">
              <a:solidFill>
                <a:schemeClr val="tx1"/>
              </a:solidFill>
            </a:endParaRPr>
          </a:p>
        </p:txBody>
      </p:sp>
    </p:spTree>
    <p:extLst>
      <p:ext uri="{BB962C8B-B14F-4D97-AF65-F5344CB8AC3E}">
        <p14:creationId xmlns:p14="http://schemas.microsoft.com/office/powerpoint/2010/main" val="170025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5 -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 den applizierten Aktivitätsmengen bei der V/P-Szintigraphie bzw. zu den Diagnostischen Referenzwerten (DRW) des BAG ist richtig?</a:t>
            </a:r>
          </a:p>
          <a:p>
            <a:pPr marL="0" indent="0">
              <a:buNone/>
            </a:pPr>
            <a:r>
              <a:rPr lang="de-CH" sz="1800" b="1" u="sng" dirty="0"/>
              <a:t>A – Bei einem Standardpatienten werden ca. 180 </a:t>
            </a:r>
            <a:r>
              <a:rPr lang="de-CH" sz="1800" b="1" u="sng" dirty="0" err="1"/>
              <a:t>MBq</a:t>
            </a:r>
            <a:r>
              <a:rPr lang="de-CH" sz="1800" b="1" u="sng" dirty="0"/>
              <a:t> Tc-99m-MAA </a:t>
            </a:r>
            <a:r>
              <a:rPr lang="de-CH" sz="1800" b="1" u="sng" dirty="0" err="1"/>
              <a:t>i.v.</a:t>
            </a:r>
            <a:r>
              <a:rPr lang="de-CH" sz="1800" b="1" u="sng" dirty="0"/>
              <a:t> appliziert und bei der Ventilation ca. 40 </a:t>
            </a:r>
            <a:r>
              <a:rPr lang="de-CH" sz="1800" b="1" dirty="0"/>
              <a:t>	</a:t>
            </a:r>
            <a:r>
              <a:rPr lang="de-CH" sz="1800" b="1" u="sng" dirty="0" err="1"/>
              <a:t>MBq</a:t>
            </a:r>
            <a:r>
              <a:rPr lang="de-CH" sz="1800" b="1" u="sng" dirty="0"/>
              <a:t> </a:t>
            </a:r>
            <a:r>
              <a:rPr lang="de-CH" sz="1800" b="1" u="sng" dirty="0" err="1"/>
              <a:t>Technegas</a:t>
            </a:r>
            <a:r>
              <a:rPr lang="de-CH" sz="1800" b="1" u="sng" dirty="0"/>
              <a:t> in der Lunge deponiert. Das entspricht einer effektiven Dosis von ca. 2-3 </a:t>
            </a:r>
            <a:r>
              <a:rPr lang="de-CH" sz="1800" b="1" u="sng" dirty="0" err="1"/>
              <a:t>mSv</a:t>
            </a:r>
            <a:r>
              <a:rPr lang="de-CH" sz="1800" b="1" u="sng" dirty="0"/>
              <a:t>  </a:t>
            </a:r>
          </a:p>
          <a:p>
            <a:pPr marL="0" indent="0">
              <a:buNone/>
            </a:pPr>
            <a:endParaRPr lang="de-CH" sz="1800" b="1" u="sng" dirty="0"/>
          </a:p>
          <a:p>
            <a:pPr marL="0" indent="0">
              <a:buNone/>
            </a:pPr>
            <a:r>
              <a:rPr lang="de-CH" sz="1800" dirty="0"/>
              <a:t>Aus den DRWs des BAG:</a:t>
            </a:r>
          </a:p>
          <a:p>
            <a:pPr marL="0" indent="0">
              <a:buNone/>
            </a:pPr>
            <a:endParaRPr lang="de-CH" sz="18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14</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4056966" y="3508644"/>
            <a:ext cx="4738355" cy="565211"/>
          </a:xfrm>
          <a:prstGeom prst="rect">
            <a:avLst/>
          </a:prstGeom>
        </p:spPr>
      </p:pic>
      <p:pic>
        <p:nvPicPr>
          <p:cNvPr id="6" name="Grafik 5"/>
          <p:cNvPicPr>
            <a:picLocks noChangeAspect="1"/>
          </p:cNvPicPr>
          <p:nvPr/>
        </p:nvPicPr>
        <p:blipFill>
          <a:blip r:embed="rId3"/>
          <a:stretch>
            <a:fillRect/>
          </a:stretch>
        </p:blipFill>
        <p:spPr>
          <a:xfrm>
            <a:off x="4659632" y="4073855"/>
            <a:ext cx="3533024" cy="2732725"/>
          </a:xfrm>
          <a:prstGeom prst="rect">
            <a:avLst/>
          </a:prstGeom>
        </p:spPr>
      </p:pic>
    </p:spTree>
    <p:extLst>
      <p:ext uri="{BB962C8B-B14F-4D97-AF65-F5344CB8AC3E}">
        <p14:creationId xmlns:p14="http://schemas.microsoft.com/office/powerpoint/2010/main" val="306772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5 -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 den applizierten Aktivitätsmengen bei der V/P-Szintigraphie bzw. zu den Diagnostischen Referenzwerten (DRW) des BAG ist richtig?</a:t>
            </a:r>
          </a:p>
          <a:p>
            <a:pPr marL="0" indent="0">
              <a:buNone/>
            </a:pPr>
            <a:r>
              <a:rPr lang="de-CH" sz="1800" b="1" u="sng" dirty="0"/>
              <a:t>A – Bei einem Standardpatienten werden ca. 180 </a:t>
            </a:r>
            <a:r>
              <a:rPr lang="de-CH" sz="1800" b="1" u="sng" dirty="0" err="1"/>
              <a:t>MBq</a:t>
            </a:r>
            <a:r>
              <a:rPr lang="de-CH" sz="1800" b="1" u="sng" dirty="0"/>
              <a:t> Tc-99m-MAA </a:t>
            </a:r>
            <a:r>
              <a:rPr lang="de-CH" sz="1800" b="1" u="sng" dirty="0" err="1"/>
              <a:t>i.v.</a:t>
            </a:r>
            <a:r>
              <a:rPr lang="de-CH" sz="1800" b="1" u="sng" dirty="0"/>
              <a:t> appliziert und bei der Ventilation ca. 40 </a:t>
            </a:r>
            <a:r>
              <a:rPr lang="de-CH" sz="1800" b="1" dirty="0"/>
              <a:t>	</a:t>
            </a:r>
            <a:r>
              <a:rPr lang="de-CH" sz="1800" b="1" u="sng" dirty="0" err="1"/>
              <a:t>MBq</a:t>
            </a:r>
            <a:r>
              <a:rPr lang="de-CH" sz="1800" b="1" u="sng" dirty="0"/>
              <a:t> </a:t>
            </a:r>
            <a:r>
              <a:rPr lang="de-CH" sz="1800" b="1" u="sng" dirty="0" err="1"/>
              <a:t>Technegas</a:t>
            </a:r>
            <a:r>
              <a:rPr lang="de-CH" sz="1800" b="1" u="sng" dirty="0"/>
              <a:t> in der Lunge deponiert. Das entspricht einer effektiven Dosis von ca. 2-3 </a:t>
            </a:r>
            <a:r>
              <a:rPr lang="de-CH" sz="1800" b="1" u="sng" dirty="0" err="1"/>
              <a:t>mSv</a:t>
            </a:r>
            <a:r>
              <a:rPr lang="de-CH" sz="1800" b="1" u="sng" dirty="0"/>
              <a:t>  </a:t>
            </a:r>
          </a:p>
          <a:p>
            <a:pPr marL="0" indent="0">
              <a:buNone/>
            </a:pPr>
            <a:endParaRPr lang="de-CH" sz="1800" b="1" u="sng" dirty="0"/>
          </a:p>
          <a:p>
            <a:pPr marL="0" indent="0">
              <a:buNone/>
            </a:pPr>
            <a:r>
              <a:rPr lang="de-CH" sz="1800" dirty="0"/>
              <a:t>Aus den DRWs des BAG:</a:t>
            </a:r>
          </a:p>
          <a:p>
            <a:pPr marL="0" indent="0">
              <a:buNone/>
            </a:pPr>
            <a:endParaRPr lang="de-CH" sz="18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15</a:t>
            </a:fld>
            <a:endParaRPr lang="de-CH" dirty="0">
              <a:solidFill>
                <a:schemeClr val="tx1"/>
              </a:solidFill>
            </a:endParaRPr>
          </a:p>
        </p:txBody>
      </p:sp>
      <p:pic>
        <p:nvPicPr>
          <p:cNvPr id="7" name="Grafik 6"/>
          <p:cNvPicPr>
            <a:picLocks noChangeAspect="1"/>
          </p:cNvPicPr>
          <p:nvPr/>
        </p:nvPicPr>
        <p:blipFill>
          <a:blip r:embed="rId2"/>
          <a:stretch>
            <a:fillRect/>
          </a:stretch>
        </p:blipFill>
        <p:spPr>
          <a:xfrm>
            <a:off x="3415710" y="5125336"/>
            <a:ext cx="8220814" cy="1434800"/>
          </a:xfrm>
          <a:prstGeom prst="rect">
            <a:avLst/>
          </a:prstGeom>
        </p:spPr>
      </p:pic>
      <p:pic>
        <p:nvPicPr>
          <p:cNvPr id="8" name="Grafik 7"/>
          <p:cNvPicPr>
            <a:picLocks noChangeAspect="1"/>
          </p:cNvPicPr>
          <p:nvPr/>
        </p:nvPicPr>
        <p:blipFill>
          <a:blip r:embed="rId3"/>
          <a:stretch>
            <a:fillRect/>
          </a:stretch>
        </p:blipFill>
        <p:spPr>
          <a:xfrm>
            <a:off x="3426691" y="3470925"/>
            <a:ext cx="8198853" cy="1654411"/>
          </a:xfrm>
          <a:prstGeom prst="rect">
            <a:avLst/>
          </a:prstGeom>
        </p:spPr>
      </p:pic>
    </p:spTree>
    <p:extLst>
      <p:ext uri="{BB962C8B-B14F-4D97-AF65-F5344CB8AC3E}">
        <p14:creationId xmlns:p14="http://schemas.microsoft.com/office/powerpoint/2010/main" val="1800428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6</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zur Anatomie der Lunge trifft zu:</a:t>
            </a:r>
          </a:p>
          <a:p>
            <a:pPr marL="0" indent="0">
              <a:buNone/>
            </a:pPr>
            <a:r>
              <a:rPr lang="de-CH" sz="1800" b="1" dirty="0"/>
              <a:t>A – Die linke Lunge hat drei Lappen, die rechte Lunge hat zwei Lappen (der Mittellappen fehlt hier)</a:t>
            </a:r>
          </a:p>
          <a:p>
            <a:pPr marL="0" indent="0">
              <a:buNone/>
            </a:pPr>
            <a:r>
              <a:rPr lang="de-CH" sz="1800" b="1" dirty="0"/>
              <a:t>B – Linksseitig ist das Lungenvolumen aufgrund des Herzens kleiner als das auf der rechten Seite.</a:t>
            </a:r>
          </a:p>
          <a:p>
            <a:pPr marL="0" indent="0">
              <a:buNone/>
            </a:pPr>
            <a:r>
              <a:rPr lang="de-CH" sz="1800" b="1" dirty="0"/>
              <a:t>C – Die Anzahl der Lungensegmente ist auf beiden Seiten gleich.</a:t>
            </a:r>
          </a:p>
          <a:p>
            <a:pPr marL="0" indent="0">
              <a:buNone/>
            </a:pPr>
            <a:r>
              <a:rPr lang="de-CH" sz="1800" b="1" dirty="0"/>
              <a:t>D – Die </a:t>
            </a:r>
            <a:r>
              <a:rPr lang="de-CH" sz="1800" b="1" dirty="0" err="1"/>
              <a:t>Pulmonalarterie</a:t>
            </a:r>
            <a:r>
              <a:rPr lang="de-CH" sz="1800" b="1" dirty="0"/>
              <a:t> enthält Sauerstoff-reiches Blut. </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16</a:t>
            </a:fld>
            <a:endParaRPr lang="de-CH" dirty="0">
              <a:solidFill>
                <a:schemeClr val="tx1"/>
              </a:solidFill>
            </a:endParaRPr>
          </a:p>
        </p:txBody>
      </p:sp>
    </p:spTree>
    <p:extLst>
      <p:ext uri="{BB962C8B-B14F-4D97-AF65-F5344CB8AC3E}">
        <p14:creationId xmlns:p14="http://schemas.microsoft.com/office/powerpoint/2010/main" val="3612259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6 - Lösung</a:t>
            </a:r>
          </a:p>
        </p:txBody>
      </p:sp>
      <p:sp>
        <p:nvSpPr>
          <p:cNvPr id="3" name="Inhaltsplatzhalter 2"/>
          <p:cNvSpPr>
            <a:spLocks noGrp="1"/>
          </p:cNvSpPr>
          <p:nvPr>
            <p:ph idx="1"/>
          </p:nvPr>
        </p:nvSpPr>
        <p:spPr>
          <a:xfrm>
            <a:off x="895865" y="1886727"/>
            <a:ext cx="10862026" cy="4227746"/>
          </a:xfrm>
        </p:spPr>
        <p:txBody>
          <a:bodyPr>
            <a:normAutofit/>
          </a:bodyPr>
          <a:lstStyle/>
          <a:p>
            <a:pPr marL="0" indent="0">
              <a:buNone/>
            </a:pPr>
            <a:r>
              <a:rPr lang="de-CH" sz="1800" b="1" dirty="0"/>
              <a:t>Welche Aussage zur Anatomie der Lunge trifft zu:</a:t>
            </a:r>
          </a:p>
          <a:p>
            <a:pPr marL="0" indent="0">
              <a:buNone/>
            </a:pPr>
            <a:r>
              <a:rPr lang="de-CH" sz="1800" b="1" dirty="0"/>
              <a:t>A – Die linke Lunge hat drei Lappen, die rechte Lunge hat zwei Lappen (der Mittellappen fehlt hier)</a:t>
            </a:r>
          </a:p>
          <a:p>
            <a:pPr marL="0" indent="0">
              <a:buNone/>
            </a:pPr>
            <a:r>
              <a:rPr lang="de-CH" sz="1800" b="1" dirty="0"/>
              <a:t>	</a:t>
            </a:r>
            <a:r>
              <a:rPr lang="de-CH" sz="1800" i="1" dirty="0"/>
              <a:t>Lunge R: Oberlappen, Mittellappen, Unterlappen</a:t>
            </a:r>
          </a:p>
          <a:p>
            <a:pPr marL="0" indent="0">
              <a:buNone/>
            </a:pPr>
            <a:r>
              <a:rPr lang="de-CH" sz="1800" b="1" i="1" dirty="0"/>
              <a:t>	</a:t>
            </a:r>
            <a:r>
              <a:rPr lang="de-CH" sz="1800" i="1" dirty="0"/>
              <a:t>Lunge L: Oberlappen (inkl. </a:t>
            </a:r>
            <a:r>
              <a:rPr lang="de-CH" sz="1800" i="1" dirty="0" err="1"/>
              <a:t>Lingula</a:t>
            </a:r>
            <a:r>
              <a:rPr lang="de-CH" sz="1800" i="1" dirty="0"/>
              <a:t>), Unterlappen</a:t>
            </a:r>
            <a:endParaRPr lang="de-CH" sz="1800" dirty="0"/>
          </a:p>
          <a:p>
            <a:pPr marL="0" indent="0">
              <a:buNone/>
            </a:pPr>
            <a:r>
              <a:rPr lang="de-CH" sz="1800" b="1" u="sng" dirty="0"/>
              <a:t>B – Linksseitig ist das Lungenvolumen aufgrund des Herzens kleiner als das auf der rechten Seite.</a:t>
            </a:r>
          </a:p>
          <a:p>
            <a:pPr marL="0" indent="0">
              <a:buNone/>
            </a:pPr>
            <a:r>
              <a:rPr lang="de-CH" sz="1800" b="1" dirty="0"/>
              <a:t>C – Die Anzahl der Lungensegmente ist auf beiden Seiten gleich.</a:t>
            </a:r>
          </a:p>
          <a:p>
            <a:pPr marL="0" indent="0">
              <a:buNone/>
            </a:pPr>
            <a:r>
              <a:rPr lang="de-CH" sz="1800" b="1" dirty="0"/>
              <a:t>	</a:t>
            </a:r>
            <a:r>
              <a:rPr lang="de-CH" sz="1800" i="1" dirty="0"/>
              <a:t>Rechtsseitig gibt es 10 Segmente (Segmente 1-3 im OL, 4-5 im ML, 6-10 im UL)</a:t>
            </a:r>
          </a:p>
          <a:p>
            <a:pPr marL="0" indent="0">
              <a:buNone/>
            </a:pPr>
            <a:r>
              <a:rPr lang="de-CH" sz="1800" b="1" i="1" dirty="0"/>
              <a:t>	</a:t>
            </a:r>
            <a:r>
              <a:rPr lang="de-CH" sz="1800" i="1" dirty="0"/>
              <a:t>Linksseitig gibt es 9 Segmente (Segmente 1-5 im OL, 6,8,9,10 im UL)</a:t>
            </a:r>
            <a:endParaRPr lang="de-CH" sz="1800" dirty="0"/>
          </a:p>
          <a:p>
            <a:pPr marL="0" indent="0">
              <a:buNone/>
            </a:pPr>
            <a:r>
              <a:rPr lang="de-CH" sz="1800" b="1" dirty="0"/>
              <a:t>D – Die </a:t>
            </a:r>
            <a:r>
              <a:rPr lang="de-CH" sz="1800" b="1" dirty="0" err="1"/>
              <a:t>Pulmonalarterie</a:t>
            </a:r>
            <a:r>
              <a:rPr lang="de-CH" sz="1800" b="1" dirty="0"/>
              <a:t> enthält Sauerstoff-reiches Blut. </a:t>
            </a:r>
          </a:p>
          <a:p>
            <a:pPr marL="0" indent="0">
              <a:buNone/>
            </a:pPr>
            <a:r>
              <a:rPr lang="de-CH" sz="1800" b="1" dirty="0"/>
              <a:t>	</a:t>
            </a:r>
            <a:r>
              <a:rPr lang="de-CH" sz="1800" i="1" dirty="0"/>
              <a:t>Die </a:t>
            </a:r>
            <a:r>
              <a:rPr lang="de-CH" sz="1800" i="1" dirty="0" err="1"/>
              <a:t>Pulmonalartiere</a:t>
            </a:r>
            <a:r>
              <a:rPr lang="de-CH" sz="1800" i="1" dirty="0"/>
              <a:t> enthält Sauerstoff-armes Blut aus der rechten Herzkammer. Nach der </a:t>
            </a:r>
            <a:r>
              <a:rPr lang="de-CH" sz="1800" i="1" dirty="0" err="1"/>
              <a:t>Oxygenierung</a:t>
            </a:r>
            <a:r>
              <a:rPr lang="de-CH" sz="1800" i="1" dirty="0"/>
              <a:t> 	in der Lunge fliesst das Blut über die Lungenvenen zum linken Herz und von dort in den arteriellen 	Körperkreislauf.</a:t>
            </a: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17</a:t>
            </a:fld>
            <a:endParaRPr lang="de-CH" dirty="0">
              <a:solidFill>
                <a:schemeClr val="tx1"/>
              </a:solidFill>
            </a:endParaRPr>
          </a:p>
        </p:txBody>
      </p:sp>
    </p:spTree>
    <p:extLst>
      <p:ext uri="{BB962C8B-B14F-4D97-AF65-F5344CB8AC3E}">
        <p14:creationId xmlns:p14="http://schemas.microsoft.com/office/powerpoint/2010/main" val="2698728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6 - Lösung</a:t>
            </a:r>
          </a:p>
        </p:txBody>
      </p:sp>
      <p:sp>
        <p:nvSpPr>
          <p:cNvPr id="3" name="Inhaltsplatzhalter 2"/>
          <p:cNvSpPr>
            <a:spLocks noGrp="1"/>
          </p:cNvSpPr>
          <p:nvPr>
            <p:ph idx="1"/>
          </p:nvPr>
        </p:nvSpPr>
        <p:spPr>
          <a:xfrm>
            <a:off x="895865" y="1886727"/>
            <a:ext cx="10862026" cy="4227746"/>
          </a:xfrm>
        </p:spPr>
        <p:txBody>
          <a:bodyPr>
            <a:normAutofit/>
          </a:bodyPr>
          <a:lstStyle/>
          <a:p>
            <a:pPr marL="0" indent="0">
              <a:buNone/>
            </a:pPr>
            <a:r>
              <a:rPr lang="de-CH" sz="1800" b="1" dirty="0"/>
              <a:t>Welche Aussage zur Anatomie der Lunge trifft zu:</a:t>
            </a:r>
          </a:p>
          <a:p>
            <a:pPr marL="0" indent="0">
              <a:buNone/>
            </a:pPr>
            <a:r>
              <a:rPr lang="de-CH" sz="1800" b="1" u="sng" dirty="0"/>
              <a:t>B – Linksseitig ist das Lungenvolumen aufgrund des Herzens kleiner als das auf der rechten Seite.</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18</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1039707" y="2727973"/>
            <a:ext cx="4742258" cy="3940934"/>
          </a:xfrm>
          <a:prstGeom prst="rect">
            <a:avLst/>
          </a:prstGeom>
        </p:spPr>
      </p:pic>
      <p:grpSp>
        <p:nvGrpSpPr>
          <p:cNvPr id="6" name="Gruppieren 5"/>
          <p:cNvGrpSpPr/>
          <p:nvPr/>
        </p:nvGrpSpPr>
        <p:grpSpPr>
          <a:xfrm>
            <a:off x="7039044" y="2727973"/>
            <a:ext cx="3515724" cy="4031673"/>
            <a:chOff x="3535834" y="1799838"/>
            <a:chExt cx="4731595" cy="4995004"/>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834" y="1799838"/>
              <a:ext cx="4731595" cy="4995004"/>
            </a:xfrm>
            <a:prstGeom prst="rect">
              <a:avLst/>
            </a:prstGeom>
          </p:spPr>
        </p:pic>
        <p:pic>
          <p:nvPicPr>
            <p:cNvPr id="8" name="Grafik 7"/>
            <p:cNvPicPr>
              <a:picLocks noChangeAspect="1"/>
            </p:cNvPicPr>
            <p:nvPr/>
          </p:nvPicPr>
          <p:blipFill>
            <a:blip r:embed="rId4"/>
            <a:stretch>
              <a:fillRect/>
            </a:stretch>
          </p:blipFill>
          <p:spPr>
            <a:xfrm>
              <a:off x="3691783" y="6490918"/>
              <a:ext cx="921654" cy="303924"/>
            </a:xfrm>
            <a:prstGeom prst="rect">
              <a:avLst/>
            </a:prstGeom>
          </p:spPr>
        </p:pic>
      </p:grpSp>
    </p:spTree>
    <p:extLst>
      <p:ext uri="{BB962C8B-B14F-4D97-AF65-F5344CB8AC3E}">
        <p14:creationId xmlns:p14="http://schemas.microsoft.com/office/powerpoint/2010/main" val="346169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7</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Die Lungenembolie ist eine wichtige Differentialdiagnose, da</a:t>
            </a:r>
          </a:p>
          <a:p>
            <a:pPr marL="0" indent="0">
              <a:buNone/>
            </a:pPr>
            <a:r>
              <a:rPr lang="de-CH" sz="1800" b="1" dirty="0"/>
              <a:t>A – sie unbehandelt mit einer hohen Morbidität und Mortalität verbunden ist.</a:t>
            </a:r>
          </a:p>
          <a:p>
            <a:pPr marL="0" indent="0">
              <a:buNone/>
            </a:pPr>
            <a:r>
              <a:rPr lang="de-CH" sz="1800" b="1" dirty="0"/>
              <a:t>B – sich Patienten bereits bei der Aufnahme mit typischen Symptomen zeigen</a:t>
            </a:r>
          </a:p>
          <a:p>
            <a:pPr marL="0" indent="0">
              <a:buNone/>
            </a:pPr>
            <a:r>
              <a:rPr lang="de-CH" sz="1800" b="1" dirty="0"/>
              <a:t>C – auch heutzutage keine adäquaten Therapieoptionen existieren.</a:t>
            </a:r>
          </a:p>
          <a:p>
            <a:pPr marL="0" indent="0">
              <a:buNone/>
            </a:pPr>
            <a:r>
              <a:rPr lang="de-CH" sz="1800" b="1" dirty="0"/>
              <a:t>D – sie ansteckend ist und die Patienten für mindestens 2 Wochen absolute Quarantäne einhalten müssen.</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19</a:t>
            </a:fld>
            <a:endParaRPr lang="de-CH" dirty="0">
              <a:solidFill>
                <a:schemeClr val="tx1"/>
              </a:solidFill>
            </a:endParaRPr>
          </a:p>
        </p:txBody>
      </p:sp>
    </p:spTree>
    <p:extLst>
      <p:ext uri="{BB962C8B-B14F-4D97-AF65-F5344CB8AC3E}">
        <p14:creationId xmlns:p14="http://schemas.microsoft.com/office/powerpoint/2010/main" val="2055840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Für Fälle und Infos:</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a:t>
            </a:fld>
            <a:endParaRPr lang="de-CH" dirty="0">
              <a:solidFill>
                <a:schemeClr val="tx1"/>
              </a:solidFill>
            </a:endParaRPr>
          </a:p>
        </p:txBody>
      </p:sp>
      <p:pic>
        <p:nvPicPr>
          <p:cNvPr id="8" name="Grafik 7">
            <a:hlinkClick r:id="rId2"/>
          </p:cNvPr>
          <p:cNvPicPr>
            <a:picLocks noChangeAspect="1"/>
          </p:cNvPicPr>
          <p:nvPr/>
        </p:nvPicPr>
        <p:blipFill>
          <a:blip r:embed="rId3"/>
          <a:stretch>
            <a:fillRect/>
          </a:stretch>
        </p:blipFill>
        <p:spPr>
          <a:xfrm>
            <a:off x="1374686" y="2089670"/>
            <a:ext cx="6229645" cy="4155584"/>
          </a:xfrm>
          <a:prstGeom prst="rect">
            <a:avLst/>
          </a:prstGeom>
        </p:spPr>
      </p:pic>
      <p:sp>
        <p:nvSpPr>
          <p:cNvPr id="9" name="Textfeld 8"/>
          <p:cNvSpPr txBox="1"/>
          <p:nvPr/>
        </p:nvSpPr>
        <p:spPr>
          <a:xfrm>
            <a:off x="2918468" y="6263531"/>
            <a:ext cx="3142079" cy="369332"/>
          </a:xfrm>
          <a:prstGeom prst="rect">
            <a:avLst/>
          </a:prstGeom>
          <a:noFill/>
        </p:spPr>
        <p:txBody>
          <a:bodyPr wrap="none" rtlCol="0">
            <a:spAutoFit/>
          </a:bodyPr>
          <a:lstStyle/>
          <a:p>
            <a:r>
              <a:rPr lang="de-CH" dirty="0" smtClean="0">
                <a:hlinkClick r:id="rId2"/>
              </a:rPr>
              <a:t>https://nuklearmedizin-bern.ch</a:t>
            </a:r>
            <a:endParaRPr lang="de-CH" dirty="0" smtClean="0"/>
          </a:p>
        </p:txBody>
      </p:sp>
      <p:pic>
        <p:nvPicPr>
          <p:cNvPr id="10" name="Grafik 9"/>
          <p:cNvPicPr>
            <a:picLocks noChangeAspect="1"/>
          </p:cNvPicPr>
          <p:nvPr/>
        </p:nvPicPr>
        <p:blipFill>
          <a:blip r:embed="rId4"/>
          <a:stretch>
            <a:fillRect/>
          </a:stretch>
        </p:blipFill>
        <p:spPr>
          <a:xfrm>
            <a:off x="8009988" y="2189800"/>
            <a:ext cx="3771429" cy="3752381"/>
          </a:xfrm>
          <a:prstGeom prst="rect">
            <a:avLst/>
          </a:prstGeom>
        </p:spPr>
      </p:pic>
    </p:spTree>
    <p:extLst>
      <p:ext uri="{BB962C8B-B14F-4D97-AF65-F5344CB8AC3E}">
        <p14:creationId xmlns:p14="http://schemas.microsoft.com/office/powerpoint/2010/main" val="1249631969"/>
      </p:ext>
    </p:extLst>
  </p:cSld>
  <p:clrMapOvr>
    <a:masterClrMapping/>
  </p:clrMapOvr>
  <mc:AlternateContent xmlns:mc="http://schemas.openxmlformats.org/markup-compatibility/2006" xmlns:p14="http://schemas.microsoft.com/office/powerpoint/2010/main">
    <mc:Choice Requires="p14">
      <p:transition spd="slow" p14:dur="2000" advTm="3336"/>
    </mc:Choice>
    <mc:Fallback xmlns="">
      <p:transition spd="slow" advTm="333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7 - Lösung</a:t>
            </a:r>
          </a:p>
        </p:txBody>
      </p:sp>
      <p:sp>
        <p:nvSpPr>
          <p:cNvPr id="3" name="Inhaltsplatzhalter 2"/>
          <p:cNvSpPr>
            <a:spLocks noGrp="1"/>
          </p:cNvSpPr>
          <p:nvPr>
            <p:ph idx="1"/>
          </p:nvPr>
        </p:nvSpPr>
        <p:spPr>
          <a:xfrm>
            <a:off x="895865" y="1886727"/>
            <a:ext cx="10862026" cy="4200037"/>
          </a:xfrm>
        </p:spPr>
        <p:txBody>
          <a:bodyPr>
            <a:normAutofit/>
          </a:bodyPr>
          <a:lstStyle/>
          <a:p>
            <a:pPr marL="0" indent="0">
              <a:buNone/>
            </a:pPr>
            <a:r>
              <a:rPr lang="de-CH" sz="1800" b="1" dirty="0"/>
              <a:t>Die Lungenembolie ist eine wichtige Differentialdiagnose, da</a:t>
            </a:r>
          </a:p>
          <a:p>
            <a:pPr marL="0" indent="0">
              <a:buNone/>
            </a:pPr>
            <a:r>
              <a:rPr lang="de-CH" sz="1800" b="1" u="sng" dirty="0"/>
              <a:t>A – sie unbehandelt mit einer hohen Morbidität und Mortalität verbunden ist.</a:t>
            </a:r>
          </a:p>
          <a:p>
            <a:pPr marL="0" indent="0">
              <a:buNone/>
            </a:pPr>
            <a:r>
              <a:rPr lang="de-CH" sz="1800" b="1" dirty="0"/>
              <a:t>B – sich Patienten bereits bei der Aufnahme mit typischen Symptomen zeigen</a:t>
            </a:r>
          </a:p>
          <a:p>
            <a:pPr marL="0" indent="0">
              <a:buNone/>
            </a:pPr>
            <a:r>
              <a:rPr lang="de-CH" sz="1800" b="1" dirty="0"/>
              <a:t>	</a:t>
            </a:r>
            <a:r>
              <a:rPr lang="de-CH" sz="1800" i="1" dirty="0"/>
              <a:t>Symptome wie Dyspnoe, Tachykardie und niedriger Blutdruck treten </a:t>
            </a:r>
            <a:r>
              <a:rPr lang="de-CH" sz="1800" i="1" dirty="0" err="1"/>
              <a:t>infrequent</a:t>
            </a:r>
            <a:r>
              <a:rPr lang="de-CH" sz="1800" i="1" dirty="0"/>
              <a:t> auf. Nicht jeder Patient 	mit einer LE zeigt Symptome, viele sind asymptomatisch insbesondere bei rezidivierenden 	Lungenembolien.</a:t>
            </a:r>
            <a:endParaRPr lang="de-CH" sz="1800" b="1" i="1" dirty="0"/>
          </a:p>
          <a:p>
            <a:pPr marL="0" indent="0">
              <a:buNone/>
            </a:pPr>
            <a:r>
              <a:rPr lang="de-CH" sz="1800" b="1" dirty="0"/>
              <a:t>C – auch heutzutage keine adäquaten Therapieoptionen existieren.</a:t>
            </a:r>
          </a:p>
          <a:p>
            <a:pPr marL="0" indent="0">
              <a:buNone/>
            </a:pPr>
            <a:r>
              <a:rPr lang="de-CH" sz="1800" b="1" dirty="0"/>
              <a:t>	</a:t>
            </a:r>
            <a:r>
              <a:rPr lang="de-CH" sz="1800" i="1" dirty="0"/>
              <a:t>Therapieoptionen: Antikoagulation (bei Diagnose sofortige Applikation indiziert), </a:t>
            </a:r>
            <a:r>
              <a:rPr lang="de-CH" sz="1800" i="1" dirty="0" err="1"/>
              <a:t>Thrombolyse</a:t>
            </a:r>
            <a:r>
              <a:rPr lang="de-CH" sz="1800" i="1" dirty="0"/>
              <a:t>, Katheter-	</a:t>
            </a:r>
            <a:r>
              <a:rPr lang="de-CH" sz="1800" i="1" dirty="0" err="1"/>
              <a:t>interventionen</a:t>
            </a:r>
            <a:endParaRPr lang="de-CH" sz="1800" b="1" dirty="0"/>
          </a:p>
          <a:p>
            <a:pPr marL="0" indent="0">
              <a:buNone/>
            </a:pPr>
            <a:r>
              <a:rPr lang="de-CH" sz="1800" b="1" dirty="0"/>
              <a:t>D – sie ansteckend ist und die Patienten für mindestens 2 Wochen absolute Quarantäne einhalten müssen.</a:t>
            </a:r>
          </a:p>
          <a:p>
            <a:pPr marL="0" indent="0">
              <a:buNone/>
            </a:pPr>
            <a:r>
              <a:rPr lang="de-CH" sz="1800" b="1" dirty="0"/>
              <a:t>	</a:t>
            </a:r>
            <a:r>
              <a:rPr lang="de-CH" sz="1800" i="1" dirty="0"/>
              <a:t>Unsinn</a:t>
            </a:r>
            <a:endParaRPr lang="de-CH" sz="1400" i="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20</a:t>
            </a:fld>
            <a:endParaRPr lang="de-CH" dirty="0">
              <a:solidFill>
                <a:schemeClr val="tx1"/>
              </a:solidFill>
            </a:endParaRPr>
          </a:p>
        </p:txBody>
      </p:sp>
    </p:spTree>
    <p:extLst>
      <p:ext uri="{BB962C8B-B14F-4D97-AF65-F5344CB8AC3E}">
        <p14:creationId xmlns:p14="http://schemas.microsoft.com/office/powerpoint/2010/main" val="3655757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8</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Das wichtigste Symptom einer Lungenembolie ist:</a:t>
            </a:r>
          </a:p>
          <a:p>
            <a:pPr marL="0" indent="0">
              <a:buNone/>
            </a:pPr>
            <a:r>
              <a:rPr lang="de-CH" sz="1800" b="1" dirty="0"/>
              <a:t>A – Dyspnoe</a:t>
            </a:r>
          </a:p>
          <a:p>
            <a:pPr marL="0" indent="0">
              <a:buNone/>
            </a:pPr>
            <a:r>
              <a:rPr lang="de-CH" sz="1800" b="1" dirty="0"/>
              <a:t>B – Tachykardie</a:t>
            </a:r>
          </a:p>
          <a:p>
            <a:pPr marL="0" indent="0">
              <a:buNone/>
            </a:pPr>
            <a:r>
              <a:rPr lang="de-CH" sz="1800" b="1" dirty="0"/>
              <a:t>C – Synkope</a:t>
            </a:r>
          </a:p>
          <a:p>
            <a:pPr marL="0" indent="0">
              <a:buNone/>
            </a:pPr>
            <a:r>
              <a:rPr lang="de-CH" sz="1800" b="1" dirty="0"/>
              <a:t>D – keiner der o.g. Punkte ist korrekt.</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21</a:t>
            </a:fld>
            <a:endParaRPr lang="de-CH" dirty="0">
              <a:solidFill>
                <a:schemeClr val="tx1"/>
              </a:solidFill>
            </a:endParaRPr>
          </a:p>
        </p:txBody>
      </p:sp>
    </p:spTree>
    <p:extLst>
      <p:ext uri="{BB962C8B-B14F-4D97-AF65-F5344CB8AC3E}">
        <p14:creationId xmlns:p14="http://schemas.microsoft.com/office/powerpoint/2010/main" val="100305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8 -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Das wichtigste Symptom einer Lungenembolie ist:</a:t>
            </a:r>
          </a:p>
          <a:p>
            <a:pPr marL="0" indent="0">
              <a:buNone/>
            </a:pPr>
            <a:r>
              <a:rPr lang="de-CH" sz="1800" b="1" dirty="0"/>
              <a:t>A – Dyspnoe</a:t>
            </a:r>
          </a:p>
          <a:p>
            <a:pPr marL="0" indent="0">
              <a:buNone/>
            </a:pPr>
            <a:r>
              <a:rPr lang="de-CH" sz="1800" b="1" dirty="0"/>
              <a:t>B – Tachykardie</a:t>
            </a:r>
          </a:p>
          <a:p>
            <a:pPr marL="0" indent="0">
              <a:buNone/>
            </a:pPr>
            <a:r>
              <a:rPr lang="de-CH" sz="1800" b="1" dirty="0"/>
              <a:t>C – Synkope</a:t>
            </a:r>
          </a:p>
          <a:p>
            <a:pPr marL="0" indent="0">
              <a:buNone/>
            </a:pPr>
            <a:r>
              <a:rPr lang="de-CH" sz="1800" b="1" u="sng" dirty="0"/>
              <a:t>D – keiner der o.g. Punkte ist korrekt.</a:t>
            </a:r>
          </a:p>
          <a:p>
            <a:pPr marL="0" indent="0">
              <a:buNone/>
            </a:pPr>
            <a:endParaRPr lang="de-CH" sz="1800" dirty="0"/>
          </a:p>
          <a:p>
            <a:pPr marL="0" indent="0">
              <a:buNone/>
            </a:pPr>
            <a:r>
              <a:rPr lang="de-CH" sz="1800" i="1" dirty="0"/>
              <a:t>Die Symptomatik von Lungenembolien sind sehr unterschiedlich. Symptome wie Dyspnoe, Tachykardie, niedriger Blutdruck treten </a:t>
            </a:r>
            <a:r>
              <a:rPr lang="de-CH" sz="1800" i="1" dirty="0" err="1"/>
              <a:t>infrequent</a:t>
            </a:r>
            <a:r>
              <a:rPr lang="de-CH" sz="1800" i="1" dirty="0"/>
              <a:t> auf. Es gibt viele asymptomatische Lungenembolien. Daher wird die Lungenembolien bei vielen Patienten differentialdiagnostisch in Betracht gezogen und evtl. ein bildgebender Nachweis oder Aus-schluss angestrebt.</a:t>
            </a:r>
            <a:endParaRPr lang="de-CH" sz="1400" i="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22</a:t>
            </a:fld>
            <a:endParaRPr lang="de-CH" dirty="0">
              <a:solidFill>
                <a:schemeClr val="tx1"/>
              </a:solidFill>
            </a:endParaRPr>
          </a:p>
        </p:txBody>
      </p:sp>
    </p:spTree>
    <p:extLst>
      <p:ext uri="{BB962C8B-B14F-4D97-AF65-F5344CB8AC3E}">
        <p14:creationId xmlns:p14="http://schemas.microsoft.com/office/powerpoint/2010/main" val="1899039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9</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Risikofaktoren für eine Lungenembolie ist:</a:t>
            </a:r>
          </a:p>
          <a:p>
            <a:pPr marL="0" indent="0">
              <a:buNone/>
            </a:pPr>
            <a:r>
              <a:rPr lang="de-CH" sz="1800" b="1" dirty="0"/>
              <a:t>A – stattgehabter Langstreckenflug</a:t>
            </a:r>
          </a:p>
          <a:p>
            <a:pPr marL="0" indent="0">
              <a:buNone/>
            </a:pPr>
            <a:r>
              <a:rPr lang="de-CH" sz="1800" b="1" dirty="0"/>
              <a:t>B – kürzlich erfolgte Operation</a:t>
            </a:r>
          </a:p>
          <a:p>
            <a:pPr marL="0" indent="0">
              <a:buNone/>
            </a:pPr>
            <a:r>
              <a:rPr lang="de-CH" sz="1800" b="1" dirty="0"/>
              <a:t>C – Krebserkrankung</a:t>
            </a:r>
          </a:p>
          <a:p>
            <a:pPr marL="0" indent="0">
              <a:buNone/>
            </a:pPr>
            <a:r>
              <a:rPr lang="de-CH" sz="1800" b="1" dirty="0"/>
              <a:t>D – alle o.g. Punkte treffen zu.</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23</a:t>
            </a:fld>
            <a:endParaRPr lang="de-CH" dirty="0">
              <a:solidFill>
                <a:schemeClr val="tx1"/>
              </a:solidFill>
            </a:endParaRPr>
          </a:p>
        </p:txBody>
      </p:sp>
    </p:spTree>
    <p:extLst>
      <p:ext uri="{BB962C8B-B14F-4D97-AF65-F5344CB8AC3E}">
        <p14:creationId xmlns:p14="http://schemas.microsoft.com/office/powerpoint/2010/main" val="4169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9 -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Risikofaktoren für eine Lungenembolie ist:</a:t>
            </a:r>
          </a:p>
          <a:p>
            <a:pPr marL="0" indent="0">
              <a:buNone/>
            </a:pPr>
            <a:r>
              <a:rPr lang="de-CH" sz="1800" b="1" dirty="0"/>
              <a:t>A – stattgehabter Langstreckenflug</a:t>
            </a:r>
          </a:p>
          <a:p>
            <a:pPr marL="0" indent="0">
              <a:buNone/>
            </a:pPr>
            <a:r>
              <a:rPr lang="de-CH" sz="1800" b="1" dirty="0"/>
              <a:t>B – kürzlich erfolgte Operation</a:t>
            </a:r>
          </a:p>
          <a:p>
            <a:pPr marL="0" indent="0">
              <a:buNone/>
            </a:pPr>
            <a:r>
              <a:rPr lang="de-CH" sz="1800" b="1" dirty="0"/>
              <a:t>C – Krebserkrankung</a:t>
            </a:r>
          </a:p>
          <a:p>
            <a:pPr marL="0" indent="0">
              <a:buNone/>
            </a:pPr>
            <a:r>
              <a:rPr lang="de-CH" sz="1800" b="1" u="sng" dirty="0"/>
              <a:t>D – alle o.g. Punkte treffen zu.</a:t>
            </a:r>
            <a:endParaRPr lang="de-CH" sz="1400" u="sng"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24</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895865" y="4058124"/>
            <a:ext cx="9754445" cy="2187130"/>
          </a:xfrm>
          <a:prstGeom prst="rect">
            <a:avLst/>
          </a:prstGeom>
        </p:spPr>
      </p:pic>
    </p:spTree>
    <p:extLst>
      <p:ext uri="{BB962C8B-B14F-4D97-AF65-F5344CB8AC3E}">
        <p14:creationId xmlns:p14="http://schemas.microsoft.com/office/powerpoint/2010/main" val="156780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10</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Das Risiko für eine Lungenembolie kann man z.B. abschätzen mit folgendem klinische Score:</a:t>
            </a:r>
          </a:p>
          <a:p>
            <a:pPr marL="0" indent="0">
              <a:buNone/>
            </a:pPr>
            <a:r>
              <a:rPr lang="de-CH" sz="1800" b="1" dirty="0"/>
              <a:t>A – Wells-Score</a:t>
            </a:r>
          </a:p>
          <a:p>
            <a:pPr marL="0" indent="0">
              <a:buNone/>
            </a:pPr>
            <a:r>
              <a:rPr lang="de-CH" sz="1800" b="1" dirty="0"/>
              <a:t>B – Stör-Score</a:t>
            </a:r>
          </a:p>
          <a:p>
            <a:pPr marL="0" indent="0">
              <a:buNone/>
            </a:pPr>
            <a:r>
              <a:rPr lang="de-CH" sz="1800" b="1" dirty="0"/>
              <a:t>C – Barsch-Score</a:t>
            </a:r>
          </a:p>
          <a:p>
            <a:pPr marL="0" indent="0">
              <a:buNone/>
            </a:pPr>
            <a:r>
              <a:rPr lang="de-CH" sz="1800" b="1" dirty="0"/>
              <a:t>D – Lachs-Score</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25</a:t>
            </a:fld>
            <a:endParaRPr lang="de-CH" dirty="0">
              <a:solidFill>
                <a:schemeClr val="tx1"/>
              </a:solidFill>
            </a:endParaRPr>
          </a:p>
        </p:txBody>
      </p:sp>
    </p:spTree>
    <p:extLst>
      <p:ext uri="{BB962C8B-B14F-4D97-AF65-F5344CB8AC3E}">
        <p14:creationId xmlns:p14="http://schemas.microsoft.com/office/powerpoint/2010/main" val="411134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10 -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Das Risiko für eine Lungenembolie kann man z.B. abschätzen mit folgendem klinische Score:</a:t>
            </a:r>
          </a:p>
          <a:p>
            <a:pPr marL="0" indent="0">
              <a:buNone/>
            </a:pPr>
            <a:r>
              <a:rPr lang="de-CH" sz="1800" b="1" u="sng" dirty="0"/>
              <a:t>A – Wells-Score</a:t>
            </a:r>
          </a:p>
          <a:p>
            <a:pPr marL="0" indent="0">
              <a:buNone/>
            </a:pPr>
            <a:endParaRPr lang="de-CH" sz="1800" b="1" u="sng" dirty="0"/>
          </a:p>
          <a:p>
            <a:pPr marL="0" indent="0">
              <a:buNone/>
            </a:pPr>
            <a:r>
              <a:rPr lang="de-CH" sz="1800" i="1" dirty="0"/>
              <a:t>Der Wells-Score dient der klinischen Abschätzung des Risikos </a:t>
            </a:r>
          </a:p>
          <a:p>
            <a:pPr marL="0" indent="0">
              <a:buNone/>
            </a:pPr>
            <a:r>
              <a:rPr lang="de-CH" sz="1800" i="1" dirty="0"/>
              <a:t>für eine LE. Idealerweise sollte vor der Durchführung einer </a:t>
            </a:r>
          </a:p>
          <a:p>
            <a:pPr marL="0" indent="0">
              <a:buNone/>
            </a:pPr>
            <a:r>
              <a:rPr lang="de-CH" sz="1800" i="1" dirty="0"/>
              <a:t>Bildgebung das Risiko für eine LE abgeschätzt werden. </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26</a:t>
            </a:fld>
            <a:endParaRPr lang="de-CH" dirty="0">
              <a:solidFill>
                <a:schemeClr val="tx1"/>
              </a:solidFill>
            </a:endParaRPr>
          </a:p>
        </p:txBody>
      </p:sp>
      <p:pic>
        <p:nvPicPr>
          <p:cNvPr id="6" name="Grafik 5"/>
          <p:cNvPicPr>
            <a:picLocks noChangeAspect="1"/>
          </p:cNvPicPr>
          <p:nvPr/>
        </p:nvPicPr>
        <p:blipFill>
          <a:blip r:embed="rId2"/>
          <a:stretch>
            <a:fillRect/>
          </a:stretch>
        </p:blipFill>
        <p:spPr>
          <a:xfrm>
            <a:off x="6804886" y="2259862"/>
            <a:ext cx="3844641" cy="4583268"/>
          </a:xfrm>
          <a:prstGeom prst="rect">
            <a:avLst/>
          </a:prstGeom>
        </p:spPr>
      </p:pic>
    </p:spTree>
    <p:extLst>
      <p:ext uri="{BB962C8B-B14F-4D97-AF65-F5344CB8AC3E}">
        <p14:creationId xmlns:p14="http://schemas.microsoft.com/office/powerpoint/2010/main" val="1493966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11</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zur Pathophysiologie der Lungenembolie trifft zu:</a:t>
            </a:r>
          </a:p>
          <a:p>
            <a:pPr marL="0" indent="0">
              <a:buNone/>
            </a:pPr>
            <a:r>
              <a:rPr lang="de-CH" sz="1800" b="1" dirty="0"/>
              <a:t>A – Der Embolus wird meist aus einer Vene der unteren Körperhälfte in die Lunge verschleppt.</a:t>
            </a:r>
          </a:p>
          <a:p>
            <a:pPr marL="0" indent="0">
              <a:buNone/>
            </a:pPr>
            <a:r>
              <a:rPr lang="de-CH" sz="1800" b="1" dirty="0"/>
              <a:t>B – Bei ausgedehnten Embolien kann der Druck in der lungenarteriellen Strombahn so stark zunehmen, dass es 	zu einem Rechtsherz-Versagen kommt.</a:t>
            </a:r>
          </a:p>
          <a:p>
            <a:pPr marL="0" indent="0">
              <a:buNone/>
            </a:pPr>
            <a:r>
              <a:rPr lang="de-CH" sz="1800" b="1" dirty="0"/>
              <a:t>C – Durch die Verlegung der Lungenstrombahn durch die Embolie kommt es zu einer verminderten Sauerstoff-	</a:t>
            </a:r>
            <a:r>
              <a:rPr lang="de-CH" sz="1800" b="1" dirty="0" err="1"/>
              <a:t>sättigung</a:t>
            </a:r>
            <a:r>
              <a:rPr lang="de-CH" sz="1800" b="1" dirty="0"/>
              <a:t> des Blutes</a:t>
            </a:r>
          </a:p>
          <a:p>
            <a:pPr marL="0" indent="0">
              <a:buNone/>
            </a:pPr>
            <a:r>
              <a:rPr lang="de-CH" sz="1800" b="1" dirty="0"/>
              <a:t>D – alle o.g. Punkte treffen zu.</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27</a:t>
            </a:fld>
            <a:endParaRPr lang="de-CH" dirty="0">
              <a:solidFill>
                <a:schemeClr val="tx1"/>
              </a:solidFill>
            </a:endParaRPr>
          </a:p>
        </p:txBody>
      </p:sp>
    </p:spTree>
    <p:extLst>
      <p:ext uri="{BB962C8B-B14F-4D97-AF65-F5344CB8AC3E}">
        <p14:creationId xmlns:p14="http://schemas.microsoft.com/office/powerpoint/2010/main" val="2663735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11 -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zur Pathophysiologie der Lungenembolie trifft zu:</a:t>
            </a:r>
          </a:p>
          <a:p>
            <a:pPr marL="0" indent="0">
              <a:buNone/>
            </a:pPr>
            <a:r>
              <a:rPr lang="de-CH" sz="1800" b="1" dirty="0"/>
              <a:t>A – Der Embolus wird meist aus einer Vene der unteren Körperhälfte in die Lunge verschleppt.</a:t>
            </a:r>
          </a:p>
          <a:p>
            <a:pPr marL="0" indent="0">
              <a:buNone/>
            </a:pPr>
            <a:r>
              <a:rPr lang="de-CH" sz="1800" b="1" dirty="0"/>
              <a:t>B – Bei ausgedehnten Embolien kann der Druck in der </a:t>
            </a:r>
            <a:r>
              <a:rPr lang="de-CH" sz="1800" b="1" dirty="0" smtClean="0"/>
              <a:t>lungenarteriellen </a:t>
            </a:r>
            <a:r>
              <a:rPr lang="de-CH" sz="1800" b="1" dirty="0"/>
              <a:t>Strombahn so stark zunehmen, dass es 	zu einem </a:t>
            </a:r>
            <a:r>
              <a:rPr lang="de-CH" sz="1800" b="1" dirty="0" smtClean="0"/>
              <a:t>Rechtsherz-Versagen </a:t>
            </a:r>
            <a:r>
              <a:rPr lang="de-CH" sz="1800" b="1" dirty="0"/>
              <a:t>kommt.</a:t>
            </a:r>
          </a:p>
          <a:p>
            <a:pPr marL="0" indent="0">
              <a:buNone/>
            </a:pPr>
            <a:r>
              <a:rPr lang="de-CH" sz="1800" b="1" dirty="0"/>
              <a:t>C – Durch die Verlegung der Lungenstrombahn durch </a:t>
            </a:r>
            <a:r>
              <a:rPr lang="de-CH" sz="1800" b="1" dirty="0" smtClean="0"/>
              <a:t>die </a:t>
            </a:r>
            <a:r>
              <a:rPr lang="de-CH" sz="1800" b="1" dirty="0"/>
              <a:t>Embolie kommt es zu einer verminderten Sauerstoff-	</a:t>
            </a:r>
            <a:r>
              <a:rPr lang="de-CH" sz="1800" b="1" dirty="0" err="1"/>
              <a:t>sättigung</a:t>
            </a:r>
            <a:r>
              <a:rPr lang="de-CH" sz="1800" b="1" dirty="0"/>
              <a:t> des Blutes</a:t>
            </a:r>
          </a:p>
          <a:p>
            <a:pPr marL="0" indent="0">
              <a:buNone/>
            </a:pPr>
            <a:r>
              <a:rPr lang="de-CH" sz="1800" b="1" u="sng" dirty="0"/>
              <a:t>D – alle o.g. Punkte treffen zu.</a:t>
            </a:r>
            <a:endParaRPr lang="de-CH" sz="1400" u="sng"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28</a:t>
            </a:fld>
            <a:endParaRPr lang="de-CH" dirty="0">
              <a:solidFill>
                <a:schemeClr val="tx1"/>
              </a:solidFill>
            </a:endParaRPr>
          </a:p>
        </p:txBody>
      </p:sp>
    </p:spTree>
    <p:extLst>
      <p:ext uri="{BB962C8B-B14F-4D97-AF65-F5344CB8AC3E}">
        <p14:creationId xmlns:p14="http://schemas.microsoft.com/office/powerpoint/2010/main" val="703173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11 -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zur Pathophysiologie der Lungenembolie trifft zu:</a:t>
            </a:r>
          </a:p>
          <a:p>
            <a:pPr marL="0" indent="0">
              <a:buNone/>
            </a:pPr>
            <a:r>
              <a:rPr lang="de-CH" sz="1800" b="1" dirty="0"/>
              <a:t>A – Der Embolus wird meist aus einer Vene der unteren Körperhälfte in die Lunge verschleppt.</a:t>
            </a:r>
          </a:p>
          <a:p>
            <a:pPr marL="0" indent="0">
              <a:buNone/>
            </a:pPr>
            <a:r>
              <a:rPr lang="de-CH" sz="1800" b="1" dirty="0"/>
              <a:t>B – Bei ausgedehnten Embolien kann der Druck in der </a:t>
            </a:r>
            <a:r>
              <a:rPr lang="de-CH" sz="1800" b="1" dirty="0" smtClean="0"/>
              <a:t>lungenarteriellen </a:t>
            </a:r>
            <a:r>
              <a:rPr lang="de-CH" sz="1800" b="1" dirty="0"/>
              <a:t>Strombahn so stark zunehmen, dass es 	zu einem </a:t>
            </a:r>
            <a:r>
              <a:rPr lang="de-CH" sz="1800" b="1" dirty="0" smtClean="0"/>
              <a:t>Rechtsherz-Versagen </a:t>
            </a:r>
            <a:r>
              <a:rPr lang="de-CH" sz="1800" b="1" dirty="0"/>
              <a:t>kommt.</a:t>
            </a:r>
          </a:p>
          <a:p>
            <a:pPr marL="0" indent="0">
              <a:buNone/>
            </a:pPr>
            <a:r>
              <a:rPr lang="de-CH" sz="1800" b="1" dirty="0"/>
              <a:t>C – Durch die Verlegung der Lungenstrombahn durch </a:t>
            </a:r>
            <a:r>
              <a:rPr lang="de-CH" sz="1800" b="1" dirty="0" smtClean="0"/>
              <a:t>die </a:t>
            </a:r>
            <a:r>
              <a:rPr lang="de-CH" sz="1800" b="1" dirty="0"/>
              <a:t>Embolie kommt es zu einer verminderten Sauerstoff-	</a:t>
            </a:r>
            <a:r>
              <a:rPr lang="de-CH" sz="1800" b="1" dirty="0" err="1"/>
              <a:t>sättigung</a:t>
            </a:r>
            <a:r>
              <a:rPr lang="de-CH" sz="1800" b="1" dirty="0"/>
              <a:t> des Blutes</a:t>
            </a:r>
          </a:p>
          <a:p>
            <a:pPr marL="0" indent="0">
              <a:buNone/>
            </a:pPr>
            <a:r>
              <a:rPr lang="de-CH" sz="1800" b="1" u="sng" dirty="0"/>
              <a:t>D – alle o.g. Punkte treffen zu.</a:t>
            </a:r>
            <a:endParaRPr lang="de-CH" sz="1400" u="sng"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29</a:t>
            </a:fld>
            <a:endParaRPr lang="de-CH" dirty="0">
              <a:solidFill>
                <a:schemeClr val="tx1"/>
              </a:solidFill>
            </a:endParaRPr>
          </a:p>
        </p:txBody>
      </p:sp>
    </p:spTree>
    <p:extLst>
      <p:ext uri="{BB962C8B-B14F-4D97-AF65-F5344CB8AC3E}">
        <p14:creationId xmlns:p14="http://schemas.microsoft.com/office/powerpoint/2010/main" val="260266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a:t>
            </a:r>
          </a:p>
        </p:txBody>
      </p:sp>
      <p:sp>
        <p:nvSpPr>
          <p:cNvPr id="3" name="Inhaltsplatzhalter 2"/>
          <p:cNvSpPr>
            <a:spLocks noGrp="1"/>
          </p:cNvSpPr>
          <p:nvPr>
            <p:ph idx="1"/>
          </p:nvPr>
        </p:nvSpPr>
        <p:spPr>
          <a:xfrm>
            <a:off x="895865" y="1886727"/>
            <a:ext cx="10515600" cy="3553491"/>
          </a:xfrm>
        </p:spPr>
        <p:txBody>
          <a:bodyPr>
            <a:normAutofit/>
          </a:bodyPr>
          <a:lstStyle/>
          <a:p>
            <a:pPr marL="0" indent="0">
              <a:buNone/>
            </a:pPr>
            <a:r>
              <a:rPr lang="de-CH" sz="1800" b="1" dirty="0"/>
              <a:t>Das für die V/P-Lungenszintigraphie am häufigsten verwendete Radionuklid Tc-99m wird gewonnen, durch</a:t>
            </a:r>
          </a:p>
          <a:p>
            <a:pPr marL="0" indent="0">
              <a:buNone/>
            </a:pPr>
            <a:r>
              <a:rPr lang="de-CH" sz="1800" b="1" dirty="0"/>
              <a:t>A – Beschuss eines Tc-99-Target mit Positronen in einem </a:t>
            </a:r>
            <a:r>
              <a:rPr lang="de-CH" sz="1800" b="1" dirty="0" err="1"/>
              <a:t>Zyklotron</a:t>
            </a:r>
            <a:endParaRPr lang="de-CH" sz="1800" b="1" dirty="0"/>
          </a:p>
          <a:p>
            <a:pPr marL="0" indent="0">
              <a:buNone/>
            </a:pPr>
            <a:r>
              <a:rPr lang="de-CH" sz="1800" b="1" dirty="0"/>
              <a:t>B – durch </a:t>
            </a:r>
            <a:r>
              <a:rPr lang="de-CH" sz="1800" b="1" dirty="0" err="1"/>
              <a:t>Elutions</a:t>
            </a:r>
            <a:r>
              <a:rPr lang="de-CH" sz="1800" b="1" dirty="0"/>
              <a:t> eines Tc-99-Generators </a:t>
            </a:r>
          </a:p>
          <a:p>
            <a:pPr marL="0" indent="0">
              <a:buNone/>
            </a:pPr>
            <a:r>
              <a:rPr lang="de-CH" sz="1800" b="1" dirty="0"/>
              <a:t>C – Filtrierung einer Mo-99 Lösung und anschliessender radiochemischer Reinigung </a:t>
            </a:r>
          </a:p>
          <a:p>
            <a:pPr marL="0" indent="0">
              <a:buNone/>
            </a:pPr>
            <a:r>
              <a:rPr lang="de-CH" sz="1800" b="1" dirty="0"/>
              <a:t>D – durch </a:t>
            </a:r>
            <a:r>
              <a:rPr lang="de-CH" sz="1800" b="1" dirty="0" err="1"/>
              <a:t>Elution</a:t>
            </a:r>
            <a:r>
              <a:rPr lang="de-CH" sz="1800" b="1" dirty="0"/>
              <a:t> eines Mo-99-Generators, in dem Tc-99m aus dem radioaktiven Zerfall von Mo-99 entsteht</a:t>
            </a:r>
          </a:p>
          <a:p>
            <a:pPr marL="0" indent="0">
              <a:buNone/>
            </a:pP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a:t>
            </a:fld>
            <a:endParaRPr lang="de-CH" dirty="0">
              <a:solidFill>
                <a:schemeClr val="tx1"/>
              </a:solidFill>
            </a:endParaRPr>
          </a:p>
        </p:txBody>
      </p:sp>
    </p:spTree>
    <p:extLst>
      <p:ext uri="{BB962C8B-B14F-4D97-AF65-F5344CB8AC3E}">
        <p14:creationId xmlns:p14="http://schemas.microsoft.com/office/powerpoint/2010/main" val="2988862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30</a:t>
            </a:fld>
            <a:endParaRPr lang="de-CH" dirty="0">
              <a:solidFill>
                <a:schemeClr val="tx1"/>
              </a:solidFill>
            </a:endParaRPr>
          </a:p>
        </p:txBody>
      </p:sp>
      <p:pic>
        <p:nvPicPr>
          <p:cNvPr id="6" name="Grafik 5"/>
          <p:cNvPicPr>
            <a:picLocks noChangeAspect="1"/>
          </p:cNvPicPr>
          <p:nvPr/>
        </p:nvPicPr>
        <p:blipFill>
          <a:blip r:embed="rId2"/>
          <a:stretch>
            <a:fillRect/>
          </a:stretch>
        </p:blipFill>
        <p:spPr>
          <a:xfrm>
            <a:off x="6412275" y="257064"/>
            <a:ext cx="5646909" cy="6279424"/>
          </a:xfrm>
          <a:prstGeom prst="rect">
            <a:avLst/>
          </a:prstGeom>
        </p:spPr>
      </p:pic>
      <p:pic>
        <p:nvPicPr>
          <p:cNvPr id="9" name="Grafik 8"/>
          <p:cNvPicPr>
            <a:picLocks noChangeAspect="1"/>
          </p:cNvPicPr>
          <p:nvPr/>
        </p:nvPicPr>
        <p:blipFill>
          <a:blip r:embed="rId3"/>
          <a:stretch>
            <a:fillRect/>
          </a:stretch>
        </p:blipFill>
        <p:spPr>
          <a:xfrm>
            <a:off x="9504218" y="5729376"/>
            <a:ext cx="2554966" cy="807112"/>
          </a:xfrm>
          <a:prstGeom prst="rect">
            <a:avLst/>
          </a:prstGeom>
        </p:spPr>
      </p:pic>
      <p:sp>
        <p:nvSpPr>
          <p:cNvPr id="8" name="Inhaltsplatzhalter 2"/>
          <p:cNvSpPr>
            <a:spLocks noGrp="1"/>
          </p:cNvSpPr>
          <p:nvPr>
            <p:ph idx="1"/>
          </p:nvPr>
        </p:nvSpPr>
        <p:spPr>
          <a:xfrm>
            <a:off x="401594" y="1824943"/>
            <a:ext cx="5975990" cy="4846582"/>
          </a:xfrm>
        </p:spPr>
        <p:txBody>
          <a:bodyPr>
            <a:normAutofit/>
          </a:bodyPr>
          <a:lstStyle/>
          <a:p>
            <a:pPr marL="0" indent="0">
              <a:buNone/>
            </a:pPr>
            <a:r>
              <a:rPr lang="de-CH" sz="1800" b="1" dirty="0"/>
              <a:t>Bedeutung der Lungenembolie (LE)</a:t>
            </a:r>
            <a:endParaRPr lang="de-CH" sz="1800" dirty="0"/>
          </a:p>
          <a:p>
            <a:pPr>
              <a:buFontTx/>
              <a:buChar char="-"/>
            </a:pPr>
            <a:r>
              <a:rPr lang="de-CH" sz="1600" dirty="0"/>
              <a:t>Ein Blutgerinnsel gelangt z.B. aus einer Beinvene über die </a:t>
            </a:r>
            <a:r>
              <a:rPr lang="de-CH" sz="1600" dirty="0" err="1"/>
              <a:t>Vena</a:t>
            </a:r>
            <a:r>
              <a:rPr lang="de-CH" sz="1600" dirty="0"/>
              <a:t> </a:t>
            </a:r>
            <a:r>
              <a:rPr lang="de-CH" sz="1600" dirty="0" err="1"/>
              <a:t>cava</a:t>
            </a:r>
            <a:r>
              <a:rPr lang="de-CH" sz="1600" dirty="0"/>
              <a:t> inferior in das rechte Herz und wird in die arterielle Lungenstrombahn gepumpt. Dort verlegt es z.B. einen Ast einer </a:t>
            </a:r>
            <a:r>
              <a:rPr lang="de-CH" sz="1600" dirty="0" err="1"/>
              <a:t>Segmentartiere</a:t>
            </a:r>
            <a:r>
              <a:rPr lang="de-CH" sz="1600" dirty="0"/>
              <a:t>.</a:t>
            </a:r>
          </a:p>
          <a:p>
            <a:pPr>
              <a:buFontTx/>
              <a:buChar char="-"/>
            </a:pPr>
            <a:r>
              <a:rPr lang="de-CH" sz="1600" dirty="0"/>
              <a:t>Der von dieser Lungenarterie versorgte Lungenanteil wird zwar weiterhin mit eingeatmeter Luft ventiliert, aber nicht mehr durchblutet. Er nimmt daher nicht mehr an dem Gasaustausch zwischen Blut und eingeatmeter Luft teil. </a:t>
            </a:r>
          </a:p>
          <a:p>
            <a:pPr>
              <a:buFontTx/>
              <a:buChar char="-"/>
            </a:pPr>
            <a:r>
              <a:rPr lang="de-CH" sz="1600" dirty="0"/>
              <a:t>Der Sauerstoffanteil in der Aorta und in den nachgeschalteten Arterien (z.B. für das Gehirn) nimmt ab. </a:t>
            </a:r>
          </a:p>
          <a:p>
            <a:pPr>
              <a:buFontTx/>
              <a:buChar char="-"/>
            </a:pPr>
            <a:r>
              <a:rPr lang="de-CH" sz="1600" dirty="0"/>
              <a:t>Der Druck in der arteriellen Lungenstrombahn steigt an. Das rechte Herz muss nun gegen einen erhöhten Widerstand anpumpen. Dies kann zu einem schnellen (bei der akuten LE) oder zu einem chronischen Herzversagen (chronisch rezidivierende LEs) führen.</a:t>
            </a:r>
          </a:p>
          <a:p>
            <a:pPr>
              <a:buFontTx/>
              <a:buChar char="-"/>
            </a:pPr>
            <a:r>
              <a:rPr lang="de-CH" sz="1600" dirty="0"/>
              <a:t>Evtl. vollständige oder partielle Auflösung des Embolus im Verlauf.</a:t>
            </a:r>
          </a:p>
          <a:p>
            <a:pPr>
              <a:buFontTx/>
              <a:buChar char="-"/>
            </a:pPr>
            <a:endParaRPr lang="de-CH" sz="1600" dirty="0"/>
          </a:p>
        </p:txBody>
      </p:sp>
    </p:spTree>
    <p:extLst>
      <p:ext uri="{BB962C8B-B14F-4D97-AF65-F5344CB8AC3E}">
        <p14:creationId xmlns:p14="http://schemas.microsoft.com/office/powerpoint/2010/main" val="227678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31</a:t>
            </a:fld>
            <a:endParaRPr lang="de-CH" dirty="0">
              <a:solidFill>
                <a:schemeClr val="tx1"/>
              </a:solidFill>
            </a:endParaRPr>
          </a:p>
        </p:txBody>
      </p:sp>
      <p:pic>
        <p:nvPicPr>
          <p:cNvPr id="6" name="Grafik 5"/>
          <p:cNvPicPr>
            <a:picLocks noChangeAspect="1"/>
          </p:cNvPicPr>
          <p:nvPr/>
        </p:nvPicPr>
        <p:blipFill>
          <a:blip r:embed="rId2"/>
          <a:stretch>
            <a:fillRect/>
          </a:stretch>
        </p:blipFill>
        <p:spPr>
          <a:xfrm>
            <a:off x="6545091" y="0"/>
            <a:ext cx="5646909" cy="6279424"/>
          </a:xfrm>
          <a:prstGeom prst="rect">
            <a:avLst/>
          </a:prstGeom>
        </p:spPr>
      </p:pic>
      <p:sp>
        <p:nvSpPr>
          <p:cNvPr id="7" name="Inhaltsplatzhalter 2"/>
          <p:cNvSpPr>
            <a:spLocks noGrp="1"/>
          </p:cNvSpPr>
          <p:nvPr>
            <p:ph idx="1"/>
          </p:nvPr>
        </p:nvSpPr>
        <p:spPr>
          <a:xfrm>
            <a:off x="304738" y="279600"/>
            <a:ext cx="5975990" cy="4846582"/>
          </a:xfrm>
        </p:spPr>
        <p:txBody>
          <a:bodyPr>
            <a:normAutofit/>
          </a:bodyPr>
          <a:lstStyle/>
          <a:p>
            <a:pPr marL="0" indent="0">
              <a:buNone/>
            </a:pPr>
            <a:r>
              <a:rPr lang="de-CH" sz="1800" b="1" dirty="0"/>
              <a:t>Bedeutung der Lungenembolie (LE)</a:t>
            </a:r>
          </a:p>
          <a:p>
            <a:pPr marL="0" indent="0">
              <a:buNone/>
            </a:pPr>
            <a:endParaRPr lang="de-CH" sz="1800" dirty="0"/>
          </a:p>
          <a:p>
            <a:pPr>
              <a:buFontTx/>
              <a:buChar char="-"/>
            </a:pPr>
            <a:r>
              <a:rPr lang="de-CH" sz="1800" b="1" dirty="0"/>
              <a:t>Nicht nur thrombotische Embolien:</a:t>
            </a:r>
          </a:p>
          <a:p>
            <a:pPr lvl="1">
              <a:buFontTx/>
              <a:buChar char="-"/>
            </a:pPr>
            <a:r>
              <a:rPr lang="de-CH" u="sng" dirty="0"/>
              <a:t>z.B. auch Luft, Fruchtwasser, Fett, Knochenzement u.a.</a:t>
            </a:r>
          </a:p>
          <a:p>
            <a:pPr lvl="1">
              <a:buFontTx/>
              <a:buChar char="-"/>
            </a:pPr>
            <a:endParaRPr lang="de-CH" dirty="0"/>
          </a:p>
          <a:p>
            <a:pPr>
              <a:buFontTx/>
              <a:buChar char="-"/>
            </a:pPr>
            <a:r>
              <a:rPr lang="de-CH" sz="1800" b="1" dirty="0"/>
              <a:t>Chronisch rezidivierende Embolien</a:t>
            </a:r>
          </a:p>
          <a:p>
            <a:pPr lvl="1">
              <a:buFontTx/>
              <a:buChar char="-"/>
            </a:pPr>
            <a:r>
              <a:rPr lang="de-CH" dirty="0"/>
              <a:t>Kleine Embolien, die ohne Symptomatik bleiben</a:t>
            </a:r>
          </a:p>
          <a:p>
            <a:pPr lvl="1">
              <a:buFontTx/>
              <a:buChar char="-"/>
            </a:pPr>
            <a:r>
              <a:rPr lang="de-CH" dirty="0"/>
              <a:t>Treten immer wieder auf und führen zu einer langsam fort-schreitenden Schädigung der Lungenstrombahn</a:t>
            </a:r>
          </a:p>
          <a:p>
            <a:pPr lvl="1">
              <a:buFontTx/>
              <a:buChar char="-"/>
            </a:pPr>
            <a:r>
              <a:rPr lang="de-CH" dirty="0"/>
              <a:t>Progrediente Druckerhöhung im Lungenkreislauf</a:t>
            </a:r>
          </a:p>
          <a:p>
            <a:pPr lvl="1">
              <a:buFontTx/>
              <a:buChar char="-"/>
            </a:pPr>
            <a:r>
              <a:rPr lang="de-CH" dirty="0"/>
              <a:t>Progrediente Belastung des rechten Herzens (</a:t>
            </a:r>
            <a:r>
              <a:rPr lang="de-CH" i="1" dirty="0" err="1"/>
              <a:t>cor</a:t>
            </a:r>
            <a:r>
              <a:rPr lang="de-CH" i="1" dirty="0"/>
              <a:t> pulmonale</a:t>
            </a:r>
            <a:r>
              <a:rPr lang="de-CH" dirty="0"/>
              <a:t>)</a:t>
            </a:r>
          </a:p>
          <a:p>
            <a:pPr lvl="1">
              <a:buFontTx/>
              <a:buChar char="-"/>
            </a:pPr>
            <a:r>
              <a:rPr lang="de-CH" dirty="0"/>
              <a:t>Rechts-Herzinsuffizienz</a:t>
            </a:r>
          </a:p>
        </p:txBody>
      </p:sp>
      <p:pic>
        <p:nvPicPr>
          <p:cNvPr id="9" name="Grafik 8"/>
          <p:cNvPicPr>
            <a:picLocks noChangeAspect="1"/>
          </p:cNvPicPr>
          <p:nvPr/>
        </p:nvPicPr>
        <p:blipFill>
          <a:blip r:embed="rId3"/>
          <a:stretch>
            <a:fillRect/>
          </a:stretch>
        </p:blipFill>
        <p:spPr>
          <a:xfrm>
            <a:off x="9504218" y="5389790"/>
            <a:ext cx="2554966" cy="807112"/>
          </a:xfrm>
          <a:prstGeom prst="rect">
            <a:avLst/>
          </a:prstGeom>
        </p:spPr>
      </p:pic>
    </p:spTree>
    <p:extLst>
      <p:ext uri="{BB962C8B-B14F-4D97-AF65-F5344CB8AC3E}">
        <p14:creationId xmlns:p14="http://schemas.microsoft.com/office/powerpoint/2010/main" val="215745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705" y="1562753"/>
            <a:ext cx="6237346" cy="3960715"/>
          </a:xfrm>
          <a:prstGeom prst="rect">
            <a:avLst/>
          </a:prstGeom>
        </p:spPr>
      </p:pic>
      <p:pic>
        <p:nvPicPr>
          <p:cNvPr id="20" name="Grafik 19"/>
          <p:cNvPicPr>
            <a:picLocks noChangeAspect="1"/>
          </p:cNvPicPr>
          <p:nvPr/>
        </p:nvPicPr>
        <p:blipFill>
          <a:blip r:embed="rId4"/>
          <a:stretch>
            <a:fillRect/>
          </a:stretch>
        </p:blipFill>
        <p:spPr>
          <a:xfrm rot="5400000">
            <a:off x="6860383" y="1736510"/>
            <a:ext cx="5404874" cy="3613203"/>
          </a:xfrm>
          <a:prstGeom prst="rect">
            <a:avLst/>
          </a:prstGeom>
        </p:spPr>
      </p:pic>
      <p:sp>
        <p:nvSpPr>
          <p:cNvPr id="22" name="Rechteck 21"/>
          <p:cNvSpPr/>
          <p:nvPr/>
        </p:nvSpPr>
        <p:spPr>
          <a:xfrm>
            <a:off x="8014978" y="6245549"/>
            <a:ext cx="3294492" cy="246221"/>
          </a:xfrm>
          <a:prstGeom prst="rect">
            <a:avLst/>
          </a:prstGeom>
        </p:spPr>
        <p:txBody>
          <a:bodyPr wrap="none">
            <a:spAutoFit/>
          </a:bodyPr>
          <a:lstStyle/>
          <a:p>
            <a:r>
              <a:rPr lang="de-CH" sz="1000" dirty="0"/>
              <a:t>https://webpath.med.utah.edu/LUNGHTML/LUNG127.html</a:t>
            </a:r>
          </a:p>
        </p:txBody>
      </p:sp>
    </p:spTree>
    <p:extLst>
      <p:ext uri="{BB962C8B-B14F-4D97-AF65-F5344CB8AC3E}">
        <p14:creationId xmlns:p14="http://schemas.microsoft.com/office/powerpoint/2010/main" val="3065907427"/>
      </p:ext>
    </p:extLst>
  </p:cSld>
  <p:clrMapOvr>
    <a:masterClrMapping/>
  </p:clrMapOvr>
  <mc:AlternateContent xmlns:mc="http://schemas.openxmlformats.org/markup-compatibility/2006" xmlns:p14="http://schemas.microsoft.com/office/powerpoint/2010/main">
    <mc:Choice Requires="p14">
      <p:transition spd="slow" p14:dur="2000" advTm="86"/>
    </mc:Choice>
    <mc:Fallback xmlns="">
      <p:transition spd="slow" advTm="8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036" y="3057525"/>
            <a:ext cx="3982981" cy="2241207"/>
          </a:xfrm>
          <a:prstGeom prst="rect">
            <a:avLst/>
          </a:prstGeom>
        </p:spPr>
      </p:pic>
      <p:pic>
        <p:nvPicPr>
          <p:cNvPr id="3" name="Grafik 2"/>
          <p:cNvPicPr>
            <a:picLocks noChangeAspect="1"/>
          </p:cNvPicPr>
          <p:nvPr/>
        </p:nvPicPr>
        <p:blipFill>
          <a:blip r:embed="rId4"/>
          <a:stretch>
            <a:fillRect/>
          </a:stretch>
        </p:blipFill>
        <p:spPr>
          <a:xfrm>
            <a:off x="209549" y="1469561"/>
            <a:ext cx="7229475" cy="4991567"/>
          </a:xfrm>
          <a:prstGeom prst="rect">
            <a:avLst/>
          </a:prstGeom>
        </p:spPr>
      </p:pic>
      <p:sp>
        <p:nvSpPr>
          <p:cNvPr id="4" name="Rechteck 3"/>
          <p:cNvSpPr/>
          <p:nvPr/>
        </p:nvSpPr>
        <p:spPr>
          <a:xfrm>
            <a:off x="1048134" y="6202350"/>
            <a:ext cx="5552303" cy="261610"/>
          </a:xfrm>
          <a:prstGeom prst="rect">
            <a:avLst/>
          </a:prstGeom>
        </p:spPr>
        <p:txBody>
          <a:bodyPr wrap="square">
            <a:spAutoFit/>
          </a:bodyPr>
          <a:lstStyle/>
          <a:p>
            <a:r>
              <a:rPr lang="de-CH" sz="1100" dirty="0">
                <a:solidFill>
                  <a:schemeClr val="bg1">
                    <a:lumMod val="75000"/>
                  </a:schemeClr>
                </a:solidFill>
              </a:rPr>
              <a:t>https://commons.wikimedia.org/wiki/File:Gross_Pathology_Saddle_Pulmonary_Embolism.jpg</a:t>
            </a:r>
          </a:p>
        </p:txBody>
      </p:sp>
      <p:sp>
        <p:nvSpPr>
          <p:cNvPr id="5" name="Rechteck 4"/>
          <p:cNvSpPr/>
          <p:nvPr/>
        </p:nvSpPr>
        <p:spPr>
          <a:xfrm>
            <a:off x="7855306" y="5052511"/>
            <a:ext cx="3704439" cy="246221"/>
          </a:xfrm>
          <a:prstGeom prst="rect">
            <a:avLst/>
          </a:prstGeom>
        </p:spPr>
        <p:txBody>
          <a:bodyPr wrap="square">
            <a:spAutoFit/>
          </a:bodyPr>
          <a:lstStyle/>
          <a:p>
            <a:r>
              <a:rPr lang="de-CH" sz="1000" dirty="0"/>
              <a:t>https://www.slideshare.net/5936/pulmonary-embolism-152603677</a:t>
            </a:r>
          </a:p>
        </p:txBody>
      </p:sp>
    </p:spTree>
    <p:extLst>
      <p:ext uri="{BB962C8B-B14F-4D97-AF65-F5344CB8AC3E}">
        <p14:creationId xmlns:p14="http://schemas.microsoft.com/office/powerpoint/2010/main" val="335012591"/>
      </p:ext>
    </p:extLst>
  </p:cSld>
  <p:clrMapOvr>
    <a:masterClrMapping/>
  </p:clrMapOvr>
  <mc:AlternateContent xmlns:mc="http://schemas.openxmlformats.org/markup-compatibility/2006" xmlns:p14="http://schemas.microsoft.com/office/powerpoint/2010/main">
    <mc:Choice Requires="p14">
      <p:transition spd="slow" p14:dur="2000" advTm="86"/>
    </mc:Choice>
    <mc:Fallback xmlns="">
      <p:transition spd="slow" advTm="8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2628900" y="763301"/>
            <a:ext cx="7296150" cy="5536900"/>
          </a:xfrm>
          <a:prstGeom prst="rect">
            <a:avLst/>
          </a:prstGeom>
        </p:spPr>
      </p:pic>
    </p:spTree>
    <p:extLst>
      <p:ext uri="{BB962C8B-B14F-4D97-AF65-F5344CB8AC3E}">
        <p14:creationId xmlns:p14="http://schemas.microsoft.com/office/powerpoint/2010/main" val="973686670"/>
      </p:ext>
    </p:extLst>
  </p:cSld>
  <p:clrMapOvr>
    <a:masterClrMapping/>
  </p:clrMapOvr>
  <mc:AlternateContent xmlns:mc="http://schemas.openxmlformats.org/markup-compatibility/2006" xmlns:p14="http://schemas.microsoft.com/office/powerpoint/2010/main">
    <mc:Choice Requires="p14">
      <p:transition spd="slow" p14:dur="2000" advTm="86"/>
    </mc:Choice>
    <mc:Fallback xmlns="">
      <p:transition spd="slow" advTm="8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12</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zur Diagnostik der Lungenembolie trifft zu: </a:t>
            </a:r>
          </a:p>
          <a:p>
            <a:pPr marL="0" indent="0">
              <a:buNone/>
            </a:pPr>
            <a:r>
              <a:rPr lang="de-CH" sz="1800" b="1" dirty="0"/>
              <a:t>A – Die </a:t>
            </a:r>
            <a:r>
              <a:rPr lang="de-CH" sz="1800" b="1" dirty="0" smtClean="0"/>
              <a:t>Lungenembolie-Diagnostik </a:t>
            </a:r>
            <a:r>
              <a:rPr lang="de-CH" sz="1800" b="1" dirty="0"/>
              <a:t>wird in der Notfallsituation in der Regel mithilfe der </a:t>
            </a:r>
            <a:r>
              <a:rPr lang="de-CH" sz="1800" b="1" dirty="0" smtClean="0"/>
              <a:t>Kontrastmittel-	verstärkten </a:t>
            </a:r>
            <a:r>
              <a:rPr lang="de-CH" sz="1800" b="1" dirty="0"/>
              <a:t>CT </a:t>
            </a:r>
            <a:r>
              <a:rPr lang="de-CH" sz="1800" b="1" dirty="0" smtClean="0"/>
              <a:t>durchgeführt</a:t>
            </a:r>
            <a:r>
              <a:rPr lang="de-CH" sz="1800" b="1" dirty="0"/>
              <a:t>, da dieses Verfahren schnell und zumeist ubiquitär verfügbar ist.</a:t>
            </a:r>
          </a:p>
          <a:p>
            <a:pPr marL="0" indent="0">
              <a:buNone/>
            </a:pPr>
            <a:r>
              <a:rPr lang="de-CH" sz="1800" b="1" dirty="0"/>
              <a:t>B – Die V/P-Szintigraphie weist insbesondere in der Lungenperipherie eine höhere Detektionsrate von Lungen-	</a:t>
            </a:r>
            <a:r>
              <a:rPr lang="de-CH" sz="1800" b="1" dirty="0" err="1"/>
              <a:t>embolien</a:t>
            </a:r>
            <a:r>
              <a:rPr lang="de-CH" sz="1800" b="1" dirty="0"/>
              <a:t> auf als die CT.</a:t>
            </a:r>
          </a:p>
          <a:p>
            <a:pPr marL="0" indent="0">
              <a:buNone/>
            </a:pPr>
            <a:r>
              <a:rPr lang="de-CH" sz="1800" b="1" dirty="0"/>
              <a:t>C – Die V/P-Szintigraphie kann auch bei Niereninsuffizienz und in der Schwangerschaft durchgeführt werden.</a:t>
            </a:r>
          </a:p>
          <a:p>
            <a:pPr marL="0" indent="0">
              <a:buNone/>
            </a:pPr>
            <a:r>
              <a:rPr lang="de-CH" sz="1800" b="1" dirty="0"/>
              <a:t>D – Alle o.g. Aussagen sind korrekt.</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35</a:t>
            </a:fld>
            <a:endParaRPr lang="de-CH" dirty="0">
              <a:solidFill>
                <a:schemeClr val="tx1"/>
              </a:solidFill>
            </a:endParaRPr>
          </a:p>
        </p:txBody>
      </p:sp>
    </p:spTree>
    <p:extLst>
      <p:ext uri="{BB962C8B-B14F-4D97-AF65-F5344CB8AC3E}">
        <p14:creationId xmlns:p14="http://schemas.microsoft.com/office/powerpoint/2010/main" val="93518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12 - Lösung</a:t>
            </a:r>
          </a:p>
        </p:txBody>
      </p:sp>
      <p:sp>
        <p:nvSpPr>
          <p:cNvPr id="3" name="Inhaltsplatzhalter 2"/>
          <p:cNvSpPr>
            <a:spLocks noGrp="1"/>
          </p:cNvSpPr>
          <p:nvPr>
            <p:ph idx="1"/>
          </p:nvPr>
        </p:nvSpPr>
        <p:spPr>
          <a:xfrm>
            <a:off x="895865" y="1886727"/>
            <a:ext cx="10862026" cy="4809637"/>
          </a:xfrm>
        </p:spPr>
        <p:txBody>
          <a:bodyPr>
            <a:normAutofit/>
          </a:bodyPr>
          <a:lstStyle/>
          <a:p>
            <a:pPr marL="0" indent="0">
              <a:buNone/>
            </a:pPr>
            <a:r>
              <a:rPr lang="de-CH" sz="1800" b="1" dirty="0"/>
              <a:t>Welche Aussage zur Diagnostik der Lungenembolie trifft zu: </a:t>
            </a:r>
          </a:p>
          <a:p>
            <a:pPr marL="0" indent="0">
              <a:buNone/>
            </a:pPr>
            <a:r>
              <a:rPr lang="de-CH" sz="1800" b="1" dirty="0"/>
              <a:t>A – Die </a:t>
            </a:r>
            <a:r>
              <a:rPr lang="de-CH" sz="1800" b="1" dirty="0" smtClean="0"/>
              <a:t>Lungenembolie-Diagnostik </a:t>
            </a:r>
            <a:r>
              <a:rPr lang="de-CH" sz="1800" b="1" dirty="0"/>
              <a:t>wird in der Notfallsituation in der Regel mithilfe der </a:t>
            </a:r>
            <a:r>
              <a:rPr lang="de-CH" sz="1800" b="1" dirty="0" smtClean="0"/>
              <a:t>Kontrastmittel-	verstärkten </a:t>
            </a:r>
            <a:r>
              <a:rPr lang="de-CH" sz="1800" b="1" dirty="0"/>
              <a:t>CT </a:t>
            </a:r>
            <a:r>
              <a:rPr lang="de-CH" sz="1800" b="1" dirty="0" smtClean="0"/>
              <a:t>durchgeführt</a:t>
            </a:r>
            <a:r>
              <a:rPr lang="de-CH" sz="1800" b="1" dirty="0"/>
              <a:t>, da dieses Verfahren schnell und zumeist ubiquitär verfügbar ist.</a:t>
            </a:r>
          </a:p>
          <a:p>
            <a:pPr marL="0" indent="0">
              <a:buNone/>
            </a:pPr>
            <a:r>
              <a:rPr lang="de-CH" sz="1800" b="1" dirty="0"/>
              <a:t>	</a:t>
            </a:r>
            <a:r>
              <a:rPr lang="de-CH" sz="1800" i="1" dirty="0"/>
              <a:t>Szintigraphien werden nur noch im reduzierten Umfang in Bereitschaftsdiensten angeboten. Für die rasch 	interventionspflichtige LE kann eine KM-CT bei vitaler Indikation jederzeit durchgeführt werden. Bei nicht-	vitalen Indikationen kann ggf. kalkuliert eine Antikoagulation begonnen und die Diagnostik mittels 	Szintigraphie am Folgetag durchgeführt werden.</a:t>
            </a:r>
            <a:endParaRPr lang="de-CH" sz="1800" b="1" dirty="0"/>
          </a:p>
          <a:p>
            <a:pPr marL="0" indent="0">
              <a:buNone/>
            </a:pPr>
            <a:r>
              <a:rPr lang="de-CH" sz="1800" b="1" dirty="0"/>
              <a:t>B – Die V/P-Szintigraphie weist insbesondere in der Lungenperipherie eine höhere Detektionsrate von Lungen-	</a:t>
            </a:r>
            <a:r>
              <a:rPr lang="de-CH" sz="1800" b="1" dirty="0" err="1"/>
              <a:t>embolien</a:t>
            </a:r>
            <a:r>
              <a:rPr lang="de-CH" sz="1800" b="1" dirty="0"/>
              <a:t> auf als die CT.</a:t>
            </a:r>
          </a:p>
          <a:p>
            <a:pPr marL="0" indent="0">
              <a:buNone/>
            </a:pPr>
            <a:r>
              <a:rPr lang="de-CH" sz="1800" b="1" dirty="0"/>
              <a:t>	</a:t>
            </a:r>
            <a:r>
              <a:rPr lang="de-CH" sz="1800" i="1" dirty="0"/>
              <a:t>Korrekt! Wesentlicher Vorteil der Szintigraphie gegenüber der KM-CT</a:t>
            </a:r>
            <a:endParaRPr lang="de-CH" sz="1800" b="1" dirty="0"/>
          </a:p>
          <a:p>
            <a:pPr marL="0" indent="0">
              <a:buNone/>
            </a:pPr>
            <a:r>
              <a:rPr lang="de-CH" sz="1800" b="1" dirty="0"/>
              <a:t>C – Die V/P-Szintigraphie kann auch bei Niereninsuffizienz und in der Schwangerschaft durchgeführt werden.</a:t>
            </a:r>
          </a:p>
          <a:p>
            <a:pPr marL="0" indent="0">
              <a:buNone/>
            </a:pPr>
            <a:r>
              <a:rPr lang="de-CH" sz="1800" b="1" dirty="0"/>
              <a:t>	</a:t>
            </a:r>
            <a:r>
              <a:rPr lang="de-CH" sz="1800" i="1" dirty="0"/>
              <a:t>Korrekt! </a:t>
            </a:r>
            <a:r>
              <a:rPr lang="de-CH" sz="1800" i="1" dirty="0" err="1"/>
              <a:t>Niereninsuffzienz</a:t>
            </a:r>
            <a:r>
              <a:rPr lang="de-CH" sz="1800" i="1" dirty="0"/>
              <a:t> stellt keine Kontraindikation dar. In der Schwangerschaft kann ggf. auf eine 	Ventilationsszintigraphie verzichtet werden, um die Strahlenexposition zu verringern. Die Dosis für den 	Uterus ist i.d.R. geringer als bei der CT.</a:t>
            </a:r>
            <a:endParaRPr lang="de-CH" sz="1800" b="1" dirty="0"/>
          </a:p>
          <a:p>
            <a:pPr marL="0" indent="0">
              <a:buNone/>
            </a:pPr>
            <a:r>
              <a:rPr lang="de-CH" sz="1800" b="1" u="sng" dirty="0"/>
              <a:t>D – Alle o.g. Aussagen sind korrekt.</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36</a:t>
            </a:fld>
            <a:endParaRPr lang="de-CH" dirty="0">
              <a:solidFill>
                <a:schemeClr val="tx1"/>
              </a:solidFill>
            </a:endParaRPr>
          </a:p>
        </p:txBody>
      </p:sp>
    </p:spTree>
    <p:extLst>
      <p:ext uri="{BB962C8B-B14F-4D97-AF65-F5344CB8AC3E}">
        <p14:creationId xmlns:p14="http://schemas.microsoft.com/office/powerpoint/2010/main" val="910679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13</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zur Diagnostik der Lungenembolie mithilfe der V/P-Szintigraphie trifft zu: </a:t>
            </a:r>
          </a:p>
          <a:p>
            <a:pPr marL="0" indent="0">
              <a:buNone/>
            </a:pPr>
            <a:r>
              <a:rPr lang="de-CH" sz="1800" b="1" dirty="0"/>
              <a:t>A – Eine Lungenembolie zeigt sich i.d.R. als verminderte Ventilation bei erhaltener Perfusion – sog. </a:t>
            </a:r>
            <a:r>
              <a:rPr lang="de-CH" sz="1800" b="1" dirty="0" err="1"/>
              <a:t>mismatch</a:t>
            </a:r>
            <a:r>
              <a:rPr lang="de-CH" sz="1800" b="1" dirty="0"/>
              <a:t>-	Befund</a:t>
            </a:r>
          </a:p>
          <a:p>
            <a:pPr marL="0" indent="0">
              <a:buNone/>
            </a:pPr>
            <a:r>
              <a:rPr lang="de-CH" sz="1800" b="1" dirty="0"/>
              <a:t>B – Eine Lungenembolie zeigt sich i.d.R. als fehlende Perfusion bei erhaltener Ventilation – sog. </a:t>
            </a:r>
            <a:r>
              <a:rPr lang="de-CH" sz="1800" b="1" dirty="0" err="1"/>
              <a:t>mismatch</a:t>
            </a:r>
            <a:r>
              <a:rPr lang="de-CH" sz="1800" b="1" dirty="0"/>
              <a:t>-Befund</a:t>
            </a:r>
          </a:p>
          <a:p>
            <a:pPr marL="0" indent="0">
              <a:buNone/>
            </a:pPr>
            <a:r>
              <a:rPr lang="de-CH" sz="1800" b="1" dirty="0"/>
              <a:t>C – Eine Lungenembolie zeigt sich i.d.R. als fehlende Perfusion bei verminderter Ventilation – sog. match-Befund</a:t>
            </a:r>
          </a:p>
          <a:p>
            <a:pPr marL="0" indent="0">
              <a:buNone/>
            </a:pPr>
            <a:r>
              <a:rPr lang="de-CH" sz="1800" b="1" dirty="0"/>
              <a:t>D – Eine vorgeschädigte Lunge beeinträchtigt die Diagnostik einer </a:t>
            </a:r>
            <a:r>
              <a:rPr lang="de-CH" sz="1800" b="1" dirty="0" err="1"/>
              <a:t>Lungembolie</a:t>
            </a:r>
            <a:r>
              <a:rPr lang="de-CH" sz="1800" b="1" dirty="0"/>
              <a:t> niemals.</a:t>
            </a:r>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37</a:t>
            </a:fld>
            <a:endParaRPr lang="de-CH" dirty="0">
              <a:solidFill>
                <a:schemeClr val="tx1"/>
              </a:solidFill>
            </a:endParaRPr>
          </a:p>
        </p:txBody>
      </p:sp>
    </p:spTree>
    <p:extLst>
      <p:ext uri="{BB962C8B-B14F-4D97-AF65-F5344CB8AC3E}">
        <p14:creationId xmlns:p14="http://schemas.microsoft.com/office/powerpoint/2010/main" val="952326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13 - Lösung</a:t>
            </a:r>
          </a:p>
        </p:txBody>
      </p:sp>
      <p:sp>
        <p:nvSpPr>
          <p:cNvPr id="3" name="Inhaltsplatzhalter 2"/>
          <p:cNvSpPr>
            <a:spLocks noGrp="1"/>
          </p:cNvSpPr>
          <p:nvPr>
            <p:ph idx="1"/>
          </p:nvPr>
        </p:nvSpPr>
        <p:spPr>
          <a:xfrm>
            <a:off x="895865" y="1886727"/>
            <a:ext cx="8638660" cy="3961623"/>
          </a:xfrm>
        </p:spPr>
        <p:txBody>
          <a:bodyPr>
            <a:normAutofit lnSpcReduction="10000"/>
          </a:bodyPr>
          <a:lstStyle/>
          <a:p>
            <a:pPr marL="0" indent="0">
              <a:buNone/>
            </a:pPr>
            <a:r>
              <a:rPr lang="de-CH" sz="1800" b="1" dirty="0"/>
              <a:t>Welche Aussage zur Diagnostik der Lungenembolie mithilfe der V/P-Szintigraphie trifft zu: </a:t>
            </a:r>
          </a:p>
          <a:p>
            <a:pPr marL="0" indent="0">
              <a:buNone/>
            </a:pPr>
            <a:r>
              <a:rPr lang="de-CH" sz="1800" b="1" dirty="0"/>
              <a:t>A – Eine Lungenembolie zeigt sich i.d.R. als verminderte Ventilation bei erhaltener Perfusion – sog. </a:t>
            </a:r>
            <a:r>
              <a:rPr lang="de-CH" sz="1800" b="1" dirty="0" err="1"/>
              <a:t>mismatch</a:t>
            </a:r>
            <a:r>
              <a:rPr lang="de-CH" sz="1800" b="1" dirty="0"/>
              <a:t>-	Befund</a:t>
            </a:r>
          </a:p>
          <a:p>
            <a:pPr marL="0" indent="0">
              <a:buNone/>
            </a:pPr>
            <a:r>
              <a:rPr lang="de-CH" sz="1800" b="1" dirty="0"/>
              <a:t>	</a:t>
            </a:r>
            <a:r>
              <a:rPr lang="de-CH" sz="1800" i="1" dirty="0"/>
              <a:t>Falsch! – die verminderte Perfusion ist ja gerade die unmittelbare Folge der Lungenembolie </a:t>
            </a:r>
            <a:endParaRPr lang="de-CH" sz="1800" b="1" i="1" dirty="0"/>
          </a:p>
          <a:p>
            <a:pPr marL="0" indent="0">
              <a:buNone/>
            </a:pPr>
            <a:r>
              <a:rPr lang="de-CH" sz="1800" b="1" u="sng" dirty="0"/>
              <a:t>B – Eine Lungenembolie zeigt sich i.d.R. als fehlende Perfusion bei erhaltener Ventilation – sog. </a:t>
            </a:r>
            <a:r>
              <a:rPr lang="de-CH" sz="1800" b="1" u="sng" dirty="0" err="1"/>
              <a:t>mismatch</a:t>
            </a:r>
            <a:r>
              <a:rPr lang="de-CH" sz="1800" b="1" u="sng" dirty="0"/>
              <a:t>-Befund</a:t>
            </a:r>
          </a:p>
          <a:p>
            <a:pPr marL="0" indent="0">
              <a:buNone/>
            </a:pPr>
            <a:r>
              <a:rPr lang="de-CH" sz="1800" b="1" dirty="0"/>
              <a:t>C – Eine Lungenembolie zeigt sich i.d.R. als fehlende Perfusion bei verminderter Ventilation – sog. match-Befund</a:t>
            </a:r>
          </a:p>
          <a:p>
            <a:pPr marL="0" indent="0">
              <a:buNone/>
            </a:pPr>
            <a:r>
              <a:rPr lang="de-CH" sz="1800" b="1" dirty="0"/>
              <a:t>	</a:t>
            </a:r>
            <a:r>
              <a:rPr lang="de-CH" sz="1800" dirty="0"/>
              <a:t>= Euler-</a:t>
            </a:r>
            <a:r>
              <a:rPr lang="de-CH" sz="1800" dirty="0" err="1"/>
              <a:t>Liljestrand</a:t>
            </a:r>
            <a:r>
              <a:rPr lang="de-CH" sz="1800" dirty="0"/>
              <a:t>-Reflex, z.B. bei </a:t>
            </a:r>
            <a:r>
              <a:rPr lang="de-CH" sz="1800" dirty="0" err="1"/>
              <a:t>Atelektase</a:t>
            </a:r>
            <a:r>
              <a:rPr lang="de-CH" sz="1800" dirty="0"/>
              <a:t>, Aspiration</a:t>
            </a:r>
            <a:endParaRPr lang="de-CH" sz="1800" b="1" dirty="0"/>
          </a:p>
          <a:p>
            <a:pPr marL="0" indent="0">
              <a:buNone/>
            </a:pPr>
            <a:r>
              <a:rPr lang="de-CH" sz="1800" b="1" dirty="0"/>
              <a:t>D – Eine vorgeschädigte Lunge beeinträchtigt die Diagnostik einer </a:t>
            </a:r>
            <a:r>
              <a:rPr lang="de-CH" sz="1800" b="1" dirty="0" err="1"/>
              <a:t>Lungembolie</a:t>
            </a:r>
            <a:r>
              <a:rPr lang="de-CH" sz="1800" b="1" dirty="0"/>
              <a:t> niemals</a:t>
            </a:r>
          </a:p>
          <a:p>
            <a:pPr marL="0" indent="0">
              <a:buNone/>
            </a:pPr>
            <a:r>
              <a:rPr lang="de-CH" sz="1800" b="1" dirty="0"/>
              <a:t>	</a:t>
            </a:r>
            <a:r>
              <a:rPr lang="de-CH" sz="1800" i="1" dirty="0"/>
              <a:t>Eine vorgeschädigte Lungen kann die deutlich Diagnostik beeinträchtigen.</a:t>
            </a:r>
            <a:endParaRPr lang="de-CH" sz="1800" b="1" dirty="0"/>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38</a:t>
            </a:fld>
            <a:endParaRPr lang="de-CH" dirty="0">
              <a:solidFill>
                <a:schemeClr val="tx1"/>
              </a:solidFill>
            </a:endParaRPr>
          </a:p>
        </p:txBody>
      </p:sp>
      <p:sp>
        <p:nvSpPr>
          <p:cNvPr id="6" name="Textfeld 5">
            <a:extLst>
              <a:ext uri="{FF2B5EF4-FFF2-40B4-BE49-F238E27FC236}">
                <a16:creationId xmlns:a16="http://schemas.microsoft.com/office/drawing/2014/main" id="{C78F0F60-BD59-4A4F-A67F-03701A15468F}"/>
              </a:ext>
            </a:extLst>
          </p:cNvPr>
          <p:cNvSpPr txBox="1"/>
          <p:nvPr/>
        </p:nvSpPr>
        <p:spPr>
          <a:xfrm>
            <a:off x="10186888" y="1753889"/>
            <a:ext cx="1204497" cy="369332"/>
          </a:xfrm>
          <a:prstGeom prst="rect">
            <a:avLst/>
          </a:prstGeom>
          <a:noFill/>
        </p:spPr>
        <p:txBody>
          <a:bodyPr wrap="none" rtlCol="0">
            <a:spAutoFit/>
          </a:bodyPr>
          <a:lstStyle/>
          <a:p>
            <a:r>
              <a:rPr lang="de-CH" dirty="0"/>
              <a:t>Ventilation</a:t>
            </a:r>
          </a:p>
        </p:txBody>
      </p:sp>
      <p:grpSp>
        <p:nvGrpSpPr>
          <p:cNvPr id="7" name="Gruppieren 6">
            <a:extLst>
              <a:ext uri="{FF2B5EF4-FFF2-40B4-BE49-F238E27FC236}">
                <a16:creationId xmlns:a16="http://schemas.microsoft.com/office/drawing/2014/main" id="{0BB45969-2106-4C7C-9E22-BED297C58936}"/>
              </a:ext>
            </a:extLst>
          </p:cNvPr>
          <p:cNvGrpSpPr/>
          <p:nvPr/>
        </p:nvGrpSpPr>
        <p:grpSpPr>
          <a:xfrm>
            <a:off x="9692540" y="2151725"/>
            <a:ext cx="2193192" cy="3408382"/>
            <a:chOff x="7679314" y="3766615"/>
            <a:chExt cx="1783137" cy="3231258"/>
          </a:xfrm>
        </p:grpSpPr>
        <p:pic>
          <p:nvPicPr>
            <p:cNvPr id="8" name="Grafik 7">
              <a:extLst>
                <a:ext uri="{FF2B5EF4-FFF2-40B4-BE49-F238E27FC236}">
                  <a16:creationId xmlns:a16="http://schemas.microsoft.com/office/drawing/2014/main" id="{001ADF8C-B211-4440-95B3-8FA75967DDC0}"/>
                </a:ext>
              </a:extLst>
            </p:cNvPr>
            <p:cNvPicPr>
              <a:picLocks noChangeAspect="1"/>
            </p:cNvPicPr>
            <p:nvPr/>
          </p:nvPicPr>
          <p:blipFill rotWithShape="1">
            <a:blip r:embed="rId2"/>
            <a:srcRect r="56454"/>
            <a:stretch/>
          </p:blipFill>
          <p:spPr>
            <a:xfrm>
              <a:off x="7679314" y="3766615"/>
              <a:ext cx="1778722" cy="1623201"/>
            </a:xfrm>
            <a:prstGeom prst="rect">
              <a:avLst/>
            </a:prstGeom>
          </p:spPr>
        </p:pic>
        <p:pic>
          <p:nvPicPr>
            <p:cNvPr id="9" name="Grafik 8">
              <a:extLst>
                <a:ext uri="{FF2B5EF4-FFF2-40B4-BE49-F238E27FC236}">
                  <a16:creationId xmlns:a16="http://schemas.microsoft.com/office/drawing/2014/main" id="{AB653C27-32C6-406E-9B3F-1313936F58CC}"/>
                </a:ext>
              </a:extLst>
            </p:cNvPr>
            <p:cNvPicPr>
              <a:picLocks noChangeAspect="1"/>
            </p:cNvPicPr>
            <p:nvPr/>
          </p:nvPicPr>
          <p:blipFill rotWithShape="1">
            <a:blip r:embed="rId2"/>
            <a:srcRect l="56476"/>
            <a:stretch/>
          </p:blipFill>
          <p:spPr>
            <a:xfrm>
              <a:off x="7684655" y="5374672"/>
              <a:ext cx="1777796" cy="1623201"/>
            </a:xfrm>
            <a:prstGeom prst="rect">
              <a:avLst/>
            </a:prstGeom>
          </p:spPr>
        </p:pic>
      </p:grpSp>
      <p:sp>
        <p:nvSpPr>
          <p:cNvPr id="10" name="Textfeld 9">
            <a:extLst>
              <a:ext uri="{FF2B5EF4-FFF2-40B4-BE49-F238E27FC236}">
                <a16:creationId xmlns:a16="http://schemas.microsoft.com/office/drawing/2014/main" id="{728A6D72-BF1F-49E8-9EB0-F64EE984C717}"/>
              </a:ext>
            </a:extLst>
          </p:cNvPr>
          <p:cNvSpPr txBox="1"/>
          <p:nvPr/>
        </p:nvSpPr>
        <p:spPr>
          <a:xfrm>
            <a:off x="10252675" y="5610924"/>
            <a:ext cx="1072922" cy="369332"/>
          </a:xfrm>
          <a:prstGeom prst="rect">
            <a:avLst/>
          </a:prstGeom>
          <a:noFill/>
        </p:spPr>
        <p:txBody>
          <a:bodyPr wrap="none" rtlCol="0">
            <a:spAutoFit/>
          </a:bodyPr>
          <a:lstStyle/>
          <a:p>
            <a:r>
              <a:rPr lang="de-CH" dirty="0"/>
              <a:t>Perfusion</a:t>
            </a:r>
          </a:p>
        </p:txBody>
      </p:sp>
    </p:spTree>
    <p:extLst>
      <p:ext uri="{BB962C8B-B14F-4D97-AF65-F5344CB8AC3E}">
        <p14:creationId xmlns:p14="http://schemas.microsoft.com/office/powerpoint/2010/main" val="68286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14</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zum Euler </a:t>
            </a:r>
            <a:r>
              <a:rPr lang="de-CH" sz="1800" b="1" dirty="0" err="1"/>
              <a:t>Lijestrand</a:t>
            </a:r>
            <a:r>
              <a:rPr lang="de-CH" sz="1800" b="1" dirty="0"/>
              <a:t>-Mechanismus trifft zu:</a:t>
            </a:r>
          </a:p>
          <a:p>
            <a:pPr marL="0" indent="0">
              <a:buNone/>
            </a:pPr>
            <a:r>
              <a:rPr lang="de-CH" sz="1800" b="1" dirty="0"/>
              <a:t>A – Der EL-Mechanismus schützt den Körper vor einer verminderten Sauerstoffsättigung bei regional 	eingeschränkter Lungenventilation. </a:t>
            </a:r>
          </a:p>
          <a:p>
            <a:pPr marL="0" indent="0">
              <a:buNone/>
            </a:pPr>
            <a:r>
              <a:rPr lang="de-CH" sz="1800" b="1" dirty="0"/>
              <a:t>B – Bei der Diagnostik einer Lungenembolie mittels der V/P-Szintigraphie spielt der EL-Mechanismus keine grosse 	Rolle</a:t>
            </a:r>
          </a:p>
          <a:p>
            <a:pPr marL="0" indent="0">
              <a:buNone/>
            </a:pPr>
            <a:r>
              <a:rPr lang="de-CH" sz="1800" b="1" dirty="0"/>
              <a:t>C – Bei der V/P-Szintigraphie kann der EL-Mechanismus zu einem fokalen Perfusionsdefekt führen bei erhaltener 	Ventilation</a:t>
            </a:r>
          </a:p>
          <a:p>
            <a:pPr marL="0" indent="0">
              <a:buNone/>
            </a:pPr>
            <a:r>
              <a:rPr lang="de-CH" sz="1800" b="1" dirty="0"/>
              <a:t>D – Bei der V/P-Szintigraphie kann der EL-Mechanismus zu einer erhaltenen Perfusion bei regional verminderter 	Ventilation führen</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39</a:t>
            </a:fld>
            <a:endParaRPr lang="de-CH" dirty="0">
              <a:solidFill>
                <a:schemeClr val="tx1"/>
              </a:solidFill>
            </a:endParaRPr>
          </a:p>
        </p:txBody>
      </p:sp>
    </p:spTree>
    <p:extLst>
      <p:ext uri="{BB962C8B-B14F-4D97-AF65-F5344CB8AC3E}">
        <p14:creationId xmlns:p14="http://schemas.microsoft.com/office/powerpoint/2010/main" val="3094202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1 - Lösung</a:t>
            </a:r>
          </a:p>
        </p:txBody>
      </p:sp>
      <p:sp>
        <p:nvSpPr>
          <p:cNvPr id="3" name="Inhaltsplatzhalter 2"/>
          <p:cNvSpPr>
            <a:spLocks noGrp="1"/>
          </p:cNvSpPr>
          <p:nvPr>
            <p:ph idx="1"/>
          </p:nvPr>
        </p:nvSpPr>
        <p:spPr>
          <a:xfrm>
            <a:off x="895865" y="1886727"/>
            <a:ext cx="10515600" cy="3553491"/>
          </a:xfrm>
        </p:spPr>
        <p:txBody>
          <a:bodyPr>
            <a:normAutofit/>
          </a:bodyPr>
          <a:lstStyle/>
          <a:p>
            <a:pPr marL="0" indent="0">
              <a:buNone/>
            </a:pPr>
            <a:r>
              <a:rPr lang="de-CH" sz="1800" b="1" dirty="0"/>
              <a:t>Das für die V/P-Lungenszintigraphie am häufigsten verwendete Radionuklid Tc-99m wird gewonnen, durch</a:t>
            </a:r>
          </a:p>
          <a:p>
            <a:pPr marL="0" indent="0">
              <a:buNone/>
            </a:pPr>
            <a:r>
              <a:rPr lang="de-CH" sz="1800" b="1" u="sng" dirty="0"/>
              <a:t>D – durch </a:t>
            </a:r>
            <a:r>
              <a:rPr lang="de-CH" sz="1800" b="1" u="sng" dirty="0" err="1"/>
              <a:t>Elution</a:t>
            </a:r>
            <a:r>
              <a:rPr lang="de-CH" sz="1800" b="1" u="sng" dirty="0"/>
              <a:t> eines Mo-99-Generators, in dem Tc-99m aus dem radioaktiven Zerfall von Mo-99 entsteht</a:t>
            </a:r>
          </a:p>
          <a:p>
            <a:pPr marL="0" indent="0">
              <a:buNone/>
            </a:pPr>
            <a:r>
              <a:rPr lang="de-CH" sz="1800" dirty="0"/>
              <a:t>Aus dem </a:t>
            </a:r>
            <a:r>
              <a:rPr lang="de-CH" sz="1800" dirty="0" err="1"/>
              <a:t>Kuwert</a:t>
            </a:r>
            <a:r>
              <a:rPr lang="de-CH" sz="1800" dirty="0"/>
              <a:t>:</a:t>
            </a:r>
          </a:p>
          <a:p>
            <a:pPr marL="0" indent="0">
              <a:buNone/>
            </a:pPr>
            <a:endParaRPr lang="de-CH" sz="1800" dirty="0"/>
          </a:p>
          <a:p>
            <a:pPr marL="0" indent="0">
              <a:buNone/>
            </a:pP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a:t>
            </a:fld>
            <a:endParaRPr lang="de-CH" dirty="0">
              <a:solidFill>
                <a:schemeClr val="tx1"/>
              </a:solidFill>
            </a:endParaRPr>
          </a:p>
        </p:txBody>
      </p:sp>
      <p:pic>
        <p:nvPicPr>
          <p:cNvPr id="4" name="Grafik 3"/>
          <p:cNvPicPr>
            <a:picLocks noChangeAspect="1"/>
          </p:cNvPicPr>
          <p:nvPr/>
        </p:nvPicPr>
        <p:blipFill rotWithShape="1">
          <a:blip r:embed="rId2"/>
          <a:srcRect t="9124"/>
          <a:stretch/>
        </p:blipFill>
        <p:spPr>
          <a:xfrm>
            <a:off x="946978" y="3020932"/>
            <a:ext cx="3229250" cy="3716888"/>
          </a:xfrm>
          <a:prstGeom prst="rect">
            <a:avLst/>
          </a:prstGeom>
        </p:spPr>
      </p:pic>
      <p:pic>
        <p:nvPicPr>
          <p:cNvPr id="6" name="Grafik 5"/>
          <p:cNvPicPr>
            <a:picLocks noChangeAspect="1"/>
          </p:cNvPicPr>
          <p:nvPr/>
        </p:nvPicPr>
        <p:blipFill>
          <a:blip r:embed="rId3"/>
          <a:stretch>
            <a:fillRect/>
          </a:stretch>
        </p:blipFill>
        <p:spPr>
          <a:xfrm>
            <a:off x="4592748" y="2718692"/>
            <a:ext cx="3175541" cy="4019128"/>
          </a:xfrm>
          <a:prstGeom prst="rect">
            <a:avLst/>
          </a:prstGeom>
        </p:spPr>
      </p:pic>
      <p:pic>
        <p:nvPicPr>
          <p:cNvPr id="7" name="Grafik 6"/>
          <p:cNvPicPr>
            <a:picLocks noChangeAspect="1"/>
          </p:cNvPicPr>
          <p:nvPr/>
        </p:nvPicPr>
        <p:blipFill>
          <a:blip r:embed="rId4"/>
          <a:stretch>
            <a:fillRect/>
          </a:stretch>
        </p:blipFill>
        <p:spPr>
          <a:xfrm>
            <a:off x="8184808" y="2800742"/>
            <a:ext cx="2910015" cy="3937078"/>
          </a:xfrm>
          <a:prstGeom prst="rect">
            <a:avLst/>
          </a:prstGeom>
        </p:spPr>
      </p:pic>
      <p:sp>
        <p:nvSpPr>
          <p:cNvPr id="8" name="Textfeld 7"/>
          <p:cNvSpPr txBox="1"/>
          <p:nvPr/>
        </p:nvSpPr>
        <p:spPr>
          <a:xfrm>
            <a:off x="8160552" y="6491599"/>
            <a:ext cx="1212191" cy="246221"/>
          </a:xfrm>
          <a:prstGeom prst="rect">
            <a:avLst/>
          </a:prstGeom>
          <a:noFill/>
        </p:spPr>
        <p:txBody>
          <a:bodyPr wrap="none" rtlCol="0">
            <a:spAutoFit/>
          </a:bodyPr>
          <a:lstStyle/>
          <a:p>
            <a:r>
              <a:rPr lang="de-CH" sz="1000" dirty="0"/>
              <a:t>U. Abram, FU Berlin</a:t>
            </a:r>
          </a:p>
        </p:txBody>
      </p:sp>
      <p:sp>
        <p:nvSpPr>
          <p:cNvPr id="9" name="Textfeld 8"/>
          <p:cNvSpPr txBox="1"/>
          <p:nvPr/>
        </p:nvSpPr>
        <p:spPr>
          <a:xfrm>
            <a:off x="9923929" y="3325907"/>
            <a:ext cx="651140" cy="369332"/>
          </a:xfrm>
          <a:prstGeom prst="rect">
            <a:avLst/>
          </a:prstGeom>
          <a:noFill/>
        </p:spPr>
        <p:txBody>
          <a:bodyPr wrap="none" rtlCol="0">
            <a:spAutoFit/>
          </a:bodyPr>
          <a:lstStyle/>
          <a:p>
            <a:r>
              <a:rPr lang="de-CH" b="1" dirty="0"/>
              <a:t>HWZ</a:t>
            </a:r>
          </a:p>
        </p:txBody>
      </p:sp>
      <p:sp>
        <p:nvSpPr>
          <p:cNvPr id="10" name="Textfeld 9"/>
          <p:cNvSpPr txBox="1"/>
          <p:nvPr/>
        </p:nvSpPr>
        <p:spPr>
          <a:xfrm>
            <a:off x="8441077" y="5625320"/>
            <a:ext cx="651140" cy="369332"/>
          </a:xfrm>
          <a:prstGeom prst="rect">
            <a:avLst/>
          </a:prstGeom>
          <a:noFill/>
        </p:spPr>
        <p:txBody>
          <a:bodyPr wrap="none" rtlCol="0">
            <a:spAutoFit/>
          </a:bodyPr>
          <a:lstStyle/>
          <a:p>
            <a:r>
              <a:rPr lang="de-CH" b="1" dirty="0"/>
              <a:t>HWZ</a:t>
            </a:r>
          </a:p>
        </p:txBody>
      </p:sp>
      <p:sp>
        <p:nvSpPr>
          <p:cNvPr id="11" name="Textfeld 10"/>
          <p:cNvSpPr txBox="1"/>
          <p:nvPr/>
        </p:nvSpPr>
        <p:spPr>
          <a:xfrm>
            <a:off x="8441077" y="4798981"/>
            <a:ext cx="651140" cy="369332"/>
          </a:xfrm>
          <a:prstGeom prst="rect">
            <a:avLst/>
          </a:prstGeom>
          <a:noFill/>
        </p:spPr>
        <p:txBody>
          <a:bodyPr wrap="none" rtlCol="0">
            <a:spAutoFit/>
          </a:bodyPr>
          <a:lstStyle/>
          <a:p>
            <a:r>
              <a:rPr lang="de-CH" b="1" dirty="0">
                <a:solidFill>
                  <a:srgbClr val="FF0000"/>
                </a:solidFill>
              </a:rPr>
              <a:t>HWZ</a:t>
            </a:r>
          </a:p>
        </p:txBody>
      </p:sp>
    </p:spTree>
    <p:extLst>
      <p:ext uri="{BB962C8B-B14F-4D97-AF65-F5344CB8AC3E}">
        <p14:creationId xmlns:p14="http://schemas.microsoft.com/office/powerpoint/2010/main" val="158432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14 -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zum Euler </a:t>
            </a:r>
            <a:r>
              <a:rPr lang="de-CH" sz="1800" b="1" dirty="0" err="1"/>
              <a:t>Lijestrand</a:t>
            </a:r>
            <a:r>
              <a:rPr lang="de-CH" sz="1800" b="1" dirty="0"/>
              <a:t>-Mechanismus trifft zu:</a:t>
            </a:r>
          </a:p>
          <a:p>
            <a:pPr marL="0" indent="0">
              <a:buNone/>
            </a:pPr>
            <a:r>
              <a:rPr lang="de-CH" sz="1800" b="1" u="sng" dirty="0"/>
              <a:t>A – Der EL-Mechanismus schützt den Körper vor einer verminderten Sauerstoffsättigung bei regional </a:t>
            </a:r>
            <a:r>
              <a:rPr lang="de-CH" sz="1800" b="1" dirty="0"/>
              <a:t>	</a:t>
            </a:r>
            <a:r>
              <a:rPr lang="de-CH" sz="1800" b="1" u="sng" dirty="0"/>
              <a:t>eingeschränkter Lungenventilation. </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40</a:t>
            </a:fld>
            <a:endParaRPr lang="de-CH" dirty="0">
              <a:solidFill>
                <a:schemeClr val="tx1"/>
              </a:solidFill>
            </a:endParaRPr>
          </a:p>
        </p:txBody>
      </p:sp>
      <p:sp>
        <p:nvSpPr>
          <p:cNvPr id="7" name="Textfeld 6"/>
          <p:cNvSpPr txBox="1"/>
          <p:nvPr/>
        </p:nvSpPr>
        <p:spPr>
          <a:xfrm>
            <a:off x="6373907" y="5414257"/>
            <a:ext cx="1705256" cy="830997"/>
          </a:xfrm>
          <a:prstGeom prst="rect">
            <a:avLst/>
          </a:prstGeom>
          <a:noFill/>
        </p:spPr>
        <p:txBody>
          <a:bodyPr wrap="square" rtlCol="0">
            <a:spAutoFit/>
          </a:bodyPr>
          <a:lstStyle/>
          <a:p>
            <a:pPr algn="ctr"/>
            <a:r>
              <a:rPr lang="de-CH" sz="1600" dirty="0">
                <a:solidFill>
                  <a:schemeClr val="bg2">
                    <a:lumMod val="50000"/>
                  </a:schemeClr>
                </a:solidFill>
              </a:rPr>
              <a:t>1946 </a:t>
            </a:r>
          </a:p>
          <a:p>
            <a:pPr algn="ctr"/>
            <a:r>
              <a:rPr lang="de-CH" sz="1600" dirty="0">
                <a:solidFill>
                  <a:schemeClr val="bg2">
                    <a:lumMod val="50000"/>
                  </a:schemeClr>
                </a:solidFill>
              </a:rPr>
              <a:t>Ulf </a:t>
            </a:r>
            <a:r>
              <a:rPr lang="de-CH" sz="1600" dirty="0"/>
              <a:t>von Euler</a:t>
            </a:r>
          </a:p>
          <a:p>
            <a:pPr algn="ctr"/>
            <a:r>
              <a:rPr lang="de-CH" sz="1600" dirty="0">
                <a:solidFill>
                  <a:schemeClr val="bg2">
                    <a:lumMod val="50000"/>
                  </a:schemeClr>
                </a:solidFill>
              </a:rPr>
              <a:t>Göran </a:t>
            </a:r>
            <a:r>
              <a:rPr lang="de-CH" sz="1600" dirty="0" err="1"/>
              <a:t>Liljestrand</a:t>
            </a:r>
            <a:endParaRPr lang="de-CH" sz="1600" dirty="0"/>
          </a:p>
        </p:txBody>
      </p:sp>
      <p:pic>
        <p:nvPicPr>
          <p:cNvPr id="4" name="Grafik 3"/>
          <p:cNvPicPr>
            <a:picLocks noChangeAspect="1"/>
          </p:cNvPicPr>
          <p:nvPr/>
        </p:nvPicPr>
        <p:blipFill>
          <a:blip r:embed="rId2"/>
          <a:stretch>
            <a:fillRect/>
          </a:stretch>
        </p:blipFill>
        <p:spPr>
          <a:xfrm>
            <a:off x="8079162" y="2678670"/>
            <a:ext cx="4017608" cy="4071754"/>
          </a:xfrm>
          <a:prstGeom prst="rect">
            <a:avLst/>
          </a:prstGeom>
        </p:spPr>
      </p:pic>
      <p:sp>
        <p:nvSpPr>
          <p:cNvPr id="20" name="Textfeld 19"/>
          <p:cNvSpPr txBox="1"/>
          <p:nvPr/>
        </p:nvSpPr>
        <p:spPr>
          <a:xfrm>
            <a:off x="895865" y="3263154"/>
            <a:ext cx="7025513" cy="1754326"/>
          </a:xfrm>
          <a:prstGeom prst="rect">
            <a:avLst/>
          </a:prstGeom>
          <a:noFill/>
        </p:spPr>
        <p:txBody>
          <a:bodyPr wrap="none" rtlCol="0">
            <a:spAutoFit/>
          </a:bodyPr>
          <a:lstStyle/>
          <a:p>
            <a:r>
              <a:rPr lang="de-CH" i="1" dirty="0"/>
              <a:t>Bei eingeschränkter Ventilation drosselt der EL-Reflex die Durchblutung in</a:t>
            </a:r>
          </a:p>
          <a:p>
            <a:r>
              <a:rPr lang="de-CH" i="1" dirty="0"/>
              <a:t>dem betroffenen Lungenareal, damit das durchfliessende, somit nicht-</a:t>
            </a:r>
          </a:p>
          <a:p>
            <a:r>
              <a:rPr lang="de-CH" i="1" dirty="0" err="1"/>
              <a:t>oxygenierte</a:t>
            </a:r>
            <a:r>
              <a:rPr lang="de-CH" i="1" dirty="0"/>
              <a:t> Blut, nicht den Sauerstoffpartialdruck im Körperkreislauf </a:t>
            </a:r>
            <a:r>
              <a:rPr lang="de-CH" i="1" dirty="0" err="1"/>
              <a:t>ver</a:t>
            </a:r>
            <a:r>
              <a:rPr lang="de-CH" i="1" dirty="0"/>
              <a:t>-</a:t>
            </a:r>
          </a:p>
          <a:p>
            <a:r>
              <a:rPr lang="de-CH" i="1" dirty="0"/>
              <a:t>Mindert (roter Pfeil). Durch die gedrosselte Blutzufuhr in dem minder-</a:t>
            </a:r>
          </a:p>
          <a:p>
            <a:r>
              <a:rPr lang="de-CH" i="1" dirty="0"/>
              <a:t>ventilierten Lungenareal wird der globale Sauerstoffpartialdruck im </a:t>
            </a:r>
          </a:p>
          <a:p>
            <a:r>
              <a:rPr lang="de-CH" i="1" dirty="0"/>
              <a:t>Körperkreislauf nur minimal reduziert (gelbe Pfeile).</a:t>
            </a:r>
          </a:p>
        </p:txBody>
      </p:sp>
    </p:spTree>
    <p:extLst>
      <p:ext uri="{BB962C8B-B14F-4D97-AF65-F5344CB8AC3E}">
        <p14:creationId xmlns:p14="http://schemas.microsoft.com/office/powerpoint/2010/main" val="500071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15</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Zuordnung zu der Grafik ist richtig:</a:t>
            </a:r>
          </a:p>
          <a:p>
            <a:pPr marL="0" indent="0">
              <a:buNone/>
            </a:pPr>
            <a:r>
              <a:rPr lang="de-CH" sz="1800" b="1" dirty="0"/>
              <a:t>A – a = Herz </a:t>
            </a:r>
          </a:p>
          <a:p>
            <a:pPr marL="0" indent="0">
              <a:buNone/>
            </a:pPr>
            <a:r>
              <a:rPr lang="de-CH" sz="1800" b="1" dirty="0"/>
              <a:t>B – b = Herz</a:t>
            </a:r>
          </a:p>
          <a:p>
            <a:pPr marL="0" indent="0">
              <a:buNone/>
            </a:pPr>
            <a:r>
              <a:rPr lang="de-CH" sz="1800" b="1" dirty="0"/>
              <a:t>C – c = </a:t>
            </a:r>
            <a:r>
              <a:rPr lang="de-CH" sz="1800" b="1" dirty="0" err="1"/>
              <a:t>Mediastinum</a:t>
            </a:r>
            <a:endParaRPr lang="de-CH" sz="1800" b="1" dirty="0"/>
          </a:p>
          <a:p>
            <a:pPr marL="0" indent="0">
              <a:buNone/>
            </a:pPr>
            <a:r>
              <a:rPr lang="de-CH" sz="1800" b="1" dirty="0"/>
              <a:t>D – d = Wirbelsäule</a:t>
            </a:r>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41</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5440680" y="1205144"/>
            <a:ext cx="6368694" cy="5112975"/>
          </a:xfrm>
          <a:prstGeom prst="rect">
            <a:avLst/>
          </a:prstGeom>
        </p:spPr>
      </p:pic>
    </p:spTree>
    <p:extLst>
      <p:ext uri="{BB962C8B-B14F-4D97-AF65-F5344CB8AC3E}">
        <p14:creationId xmlns:p14="http://schemas.microsoft.com/office/powerpoint/2010/main" val="215151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42</a:t>
            </a:fld>
            <a:endParaRPr lang="de-CH" dirty="0">
              <a:solidFill>
                <a:schemeClr val="tx1"/>
              </a:solidFill>
            </a:endParaRPr>
          </a:p>
        </p:txBody>
      </p:sp>
      <p:grpSp>
        <p:nvGrpSpPr>
          <p:cNvPr id="9" name="Gruppieren 8"/>
          <p:cNvGrpSpPr/>
          <p:nvPr/>
        </p:nvGrpSpPr>
        <p:grpSpPr>
          <a:xfrm>
            <a:off x="2603965" y="925290"/>
            <a:ext cx="6841620" cy="5319964"/>
            <a:chOff x="69523" y="226814"/>
            <a:chExt cx="9282726" cy="6644677"/>
          </a:xfrm>
        </p:grpSpPr>
        <p:pic>
          <p:nvPicPr>
            <p:cNvPr id="2" name="Grafik 1"/>
            <p:cNvPicPr>
              <a:picLocks noChangeAspect="1"/>
            </p:cNvPicPr>
            <p:nvPr/>
          </p:nvPicPr>
          <p:blipFill>
            <a:blip r:embed="rId2"/>
            <a:stretch>
              <a:fillRect/>
            </a:stretch>
          </p:blipFill>
          <p:spPr>
            <a:xfrm>
              <a:off x="491669" y="226814"/>
              <a:ext cx="6687731" cy="4937747"/>
            </a:xfrm>
            <a:prstGeom prst="rect">
              <a:avLst/>
            </a:prstGeom>
          </p:spPr>
        </p:pic>
        <p:sp>
          <p:nvSpPr>
            <p:cNvPr id="3" name="Textfeld 2"/>
            <p:cNvSpPr txBox="1"/>
            <p:nvPr/>
          </p:nvSpPr>
          <p:spPr>
            <a:xfrm>
              <a:off x="1733184" y="936115"/>
              <a:ext cx="295274" cy="369332"/>
            </a:xfrm>
            <a:prstGeom prst="rect">
              <a:avLst/>
            </a:prstGeom>
            <a:noFill/>
          </p:spPr>
          <p:txBody>
            <a:bodyPr wrap="none" rtlCol="0">
              <a:spAutoFit/>
            </a:bodyPr>
            <a:lstStyle/>
            <a:p>
              <a:r>
                <a:rPr lang="de-CH" dirty="0"/>
                <a:t>a</a:t>
              </a:r>
            </a:p>
          </p:txBody>
        </p:sp>
        <p:sp>
          <p:nvSpPr>
            <p:cNvPr id="6" name="Textfeld 5"/>
            <p:cNvSpPr txBox="1"/>
            <p:nvPr/>
          </p:nvSpPr>
          <p:spPr>
            <a:xfrm>
              <a:off x="1496260" y="1332563"/>
              <a:ext cx="306494" cy="369332"/>
            </a:xfrm>
            <a:prstGeom prst="rect">
              <a:avLst/>
            </a:prstGeom>
            <a:noFill/>
          </p:spPr>
          <p:txBody>
            <a:bodyPr wrap="none" rtlCol="0">
              <a:spAutoFit/>
            </a:bodyPr>
            <a:lstStyle/>
            <a:p>
              <a:r>
                <a:rPr lang="de-CH" dirty="0"/>
                <a:t>b</a:t>
              </a:r>
            </a:p>
          </p:txBody>
        </p:sp>
        <p:sp>
          <p:nvSpPr>
            <p:cNvPr id="7" name="Textfeld 6"/>
            <p:cNvSpPr txBox="1"/>
            <p:nvPr/>
          </p:nvSpPr>
          <p:spPr>
            <a:xfrm>
              <a:off x="1100795" y="3777842"/>
              <a:ext cx="282450" cy="369332"/>
            </a:xfrm>
            <a:prstGeom prst="rect">
              <a:avLst/>
            </a:prstGeom>
            <a:noFill/>
          </p:spPr>
          <p:txBody>
            <a:bodyPr wrap="none" rtlCol="0">
              <a:spAutoFit/>
            </a:bodyPr>
            <a:lstStyle/>
            <a:p>
              <a:r>
                <a:rPr lang="de-CH" dirty="0"/>
                <a:t>c</a:t>
              </a:r>
            </a:p>
          </p:txBody>
        </p:sp>
        <p:sp>
          <p:nvSpPr>
            <p:cNvPr id="8" name="Textfeld 7"/>
            <p:cNvSpPr txBox="1"/>
            <p:nvPr/>
          </p:nvSpPr>
          <p:spPr>
            <a:xfrm>
              <a:off x="4653709" y="4499003"/>
              <a:ext cx="306494" cy="369332"/>
            </a:xfrm>
            <a:prstGeom prst="rect">
              <a:avLst/>
            </a:prstGeom>
            <a:noFill/>
          </p:spPr>
          <p:txBody>
            <a:bodyPr wrap="none" rtlCol="0">
              <a:spAutoFit/>
            </a:bodyPr>
            <a:lstStyle/>
            <a:p>
              <a:r>
                <a:rPr lang="de-CH" dirty="0"/>
                <a:t>d</a:t>
              </a:r>
            </a:p>
          </p:txBody>
        </p:sp>
        <p:sp>
          <p:nvSpPr>
            <p:cNvPr id="10" name="Textfeld 9"/>
            <p:cNvSpPr txBox="1"/>
            <p:nvPr/>
          </p:nvSpPr>
          <p:spPr>
            <a:xfrm>
              <a:off x="6184118" y="1204376"/>
              <a:ext cx="295274" cy="369332"/>
            </a:xfrm>
            <a:prstGeom prst="rect">
              <a:avLst/>
            </a:prstGeom>
            <a:noFill/>
          </p:spPr>
          <p:txBody>
            <a:bodyPr wrap="none" rtlCol="0">
              <a:spAutoFit/>
            </a:bodyPr>
            <a:lstStyle/>
            <a:p>
              <a:r>
                <a:rPr lang="de-CH" dirty="0"/>
                <a:t>a</a:t>
              </a:r>
            </a:p>
          </p:txBody>
        </p:sp>
        <p:sp>
          <p:nvSpPr>
            <p:cNvPr id="11" name="Textfeld 10"/>
            <p:cNvSpPr txBox="1"/>
            <p:nvPr/>
          </p:nvSpPr>
          <p:spPr>
            <a:xfrm>
              <a:off x="5877624" y="835044"/>
              <a:ext cx="306494" cy="369332"/>
            </a:xfrm>
            <a:prstGeom prst="rect">
              <a:avLst/>
            </a:prstGeom>
            <a:noFill/>
          </p:spPr>
          <p:txBody>
            <a:bodyPr wrap="none" rtlCol="0">
              <a:spAutoFit/>
            </a:bodyPr>
            <a:lstStyle/>
            <a:p>
              <a:r>
                <a:rPr lang="de-CH" dirty="0"/>
                <a:t>b</a:t>
              </a:r>
            </a:p>
          </p:txBody>
        </p:sp>
        <p:cxnSp>
          <p:nvCxnSpPr>
            <p:cNvPr id="13" name="Gerade Verbindung mit Pfeil 12"/>
            <p:cNvCxnSpPr/>
            <p:nvPr/>
          </p:nvCxnSpPr>
          <p:spPr>
            <a:xfrm flipH="1">
              <a:off x="4583206" y="4811791"/>
              <a:ext cx="141006" cy="1296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3"/>
            <a:stretch>
              <a:fillRect/>
            </a:stretch>
          </p:blipFill>
          <p:spPr>
            <a:xfrm>
              <a:off x="7127426" y="238082"/>
              <a:ext cx="2224823" cy="4915210"/>
            </a:xfrm>
            <a:prstGeom prst="rect">
              <a:avLst/>
            </a:prstGeom>
          </p:spPr>
        </p:pic>
        <p:sp>
          <p:nvSpPr>
            <p:cNvPr id="16" name="Textfeld 15"/>
            <p:cNvSpPr txBox="1"/>
            <p:nvPr/>
          </p:nvSpPr>
          <p:spPr>
            <a:xfrm>
              <a:off x="8001378" y="1261546"/>
              <a:ext cx="295274" cy="369332"/>
            </a:xfrm>
            <a:prstGeom prst="rect">
              <a:avLst/>
            </a:prstGeom>
            <a:noFill/>
          </p:spPr>
          <p:txBody>
            <a:bodyPr wrap="none" rtlCol="0">
              <a:spAutoFit/>
            </a:bodyPr>
            <a:lstStyle/>
            <a:p>
              <a:r>
                <a:rPr lang="de-CH" dirty="0"/>
                <a:t>a</a:t>
              </a:r>
            </a:p>
          </p:txBody>
        </p:sp>
        <p:sp>
          <p:nvSpPr>
            <p:cNvPr id="17" name="Textfeld 16"/>
            <p:cNvSpPr txBox="1"/>
            <p:nvPr/>
          </p:nvSpPr>
          <p:spPr>
            <a:xfrm>
              <a:off x="6354888" y="4057247"/>
              <a:ext cx="295274" cy="369332"/>
            </a:xfrm>
            <a:prstGeom prst="rect">
              <a:avLst/>
            </a:prstGeom>
            <a:noFill/>
          </p:spPr>
          <p:txBody>
            <a:bodyPr wrap="none" rtlCol="0">
              <a:spAutoFit/>
            </a:bodyPr>
            <a:lstStyle/>
            <a:p>
              <a:r>
                <a:rPr lang="de-CH" dirty="0"/>
                <a:t>a</a:t>
              </a:r>
            </a:p>
          </p:txBody>
        </p:sp>
        <p:sp>
          <p:nvSpPr>
            <p:cNvPr id="18" name="Textfeld 17"/>
            <p:cNvSpPr txBox="1"/>
            <p:nvPr/>
          </p:nvSpPr>
          <p:spPr>
            <a:xfrm>
              <a:off x="6048394" y="3687915"/>
              <a:ext cx="306494" cy="369332"/>
            </a:xfrm>
            <a:prstGeom prst="rect">
              <a:avLst/>
            </a:prstGeom>
            <a:noFill/>
          </p:spPr>
          <p:txBody>
            <a:bodyPr wrap="none" rtlCol="0">
              <a:spAutoFit/>
            </a:bodyPr>
            <a:lstStyle/>
            <a:p>
              <a:r>
                <a:rPr lang="de-CH" dirty="0"/>
                <a:t>b</a:t>
              </a:r>
            </a:p>
          </p:txBody>
        </p:sp>
        <p:sp>
          <p:nvSpPr>
            <p:cNvPr id="19" name="Textfeld 18"/>
            <p:cNvSpPr txBox="1"/>
            <p:nvPr/>
          </p:nvSpPr>
          <p:spPr>
            <a:xfrm>
              <a:off x="8001378" y="3872581"/>
              <a:ext cx="295274" cy="369332"/>
            </a:xfrm>
            <a:prstGeom prst="rect">
              <a:avLst/>
            </a:prstGeom>
            <a:noFill/>
          </p:spPr>
          <p:txBody>
            <a:bodyPr wrap="none" rtlCol="0">
              <a:spAutoFit/>
            </a:bodyPr>
            <a:lstStyle/>
            <a:p>
              <a:r>
                <a:rPr lang="de-CH" dirty="0"/>
                <a:t>a</a:t>
              </a:r>
            </a:p>
          </p:txBody>
        </p:sp>
        <p:sp>
          <p:nvSpPr>
            <p:cNvPr id="24" name="Textfeld 23"/>
            <p:cNvSpPr txBox="1"/>
            <p:nvPr/>
          </p:nvSpPr>
          <p:spPr>
            <a:xfrm>
              <a:off x="1725606" y="3291467"/>
              <a:ext cx="295274" cy="369332"/>
            </a:xfrm>
            <a:prstGeom prst="rect">
              <a:avLst/>
            </a:prstGeom>
            <a:noFill/>
          </p:spPr>
          <p:txBody>
            <a:bodyPr wrap="none" rtlCol="0">
              <a:spAutoFit/>
            </a:bodyPr>
            <a:lstStyle/>
            <a:p>
              <a:pPr algn="ctr"/>
              <a:r>
                <a:rPr lang="de-CH" dirty="0"/>
                <a:t>a</a:t>
              </a:r>
            </a:p>
          </p:txBody>
        </p:sp>
        <p:sp>
          <p:nvSpPr>
            <p:cNvPr id="25" name="Textfeld 24"/>
            <p:cNvSpPr txBox="1"/>
            <p:nvPr/>
          </p:nvSpPr>
          <p:spPr>
            <a:xfrm>
              <a:off x="1488682" y="3687915"/>
              <a:ext cx="306494" cy="369332"/>
            </a:xfrm>
            <a:prstGeom prst="rect">
              <a:avLst/>
            </a:prstGeom>
            <a:noFill/>
          </p:spPr>
          <p:txBody>
            <a:bodyPr wrap="none" rtlCol="0">
              <a:spAutoFit/>
            </a:bodyPr>
            <a:lstStyle/>
            <a:p>
              <a:r>
                <a:rPr lang="de-CH" dirty="0"/>
                <a:t>b</a:t>
              </a:r>
            </a:p>
          </p:txBody>
        </p:sp>
        <p:sp>
          <p:nvSpPr>
            <p:cNvPr id="26" name="Textfeld 25"/>
            <p:cNvSpPr txBox="1"/>
            <p:nvPr/>
          </p:nvSpPr>
          <p:spPr>
            <a:xfrm>
              <a:off x="1425522" y="3949041"/>
              <a:ext cx="300083" cy="369332"/>
            </a:xfrm>
            <a:prstGeom prst="rect">
              <a:avLst/>
            </a:prstGeom>
            <a:noFill/>
          </p:spPr>
          <p:txBody>
            <a:bodyPr wrap="none" rtlCol="0">
              <a:spAutoFit/>
            </a:bodyPr>
            <a:lstStyle/>
            <a:p>
              <a:pPr algn="ctr"/>
              <a:r>
                <a:rPr lang="de-CH" dirty="0"/>
                <a:t>e</a:t>
              </a:r>
            </a:p>
          </p:txBody>
        </p:sp>
        <p:sp>
          <p:nvSpPr>
            <p:cNvPr id="27" name="Textfeld 26"/>
            <p:cNvSpPr txBox="1"/>
            <p:nvPr/>
          </p:nvSpPr>
          <p:spPr>
            <a:xfrm>
              <a:off x="1439919" y="1566506"/>
              <a:ext cx="300083" cy="369332"/>
            </a:xfrm>
            <a:prstGeom prst="rect">
              <a:avLst/>
            </a:prstGeom>
            <a:noFill/>
          </p:spPr>
          <p:txBody>
            <a:bodyPr wrap="none" rtlCol="0">
              <a:spAutoFit/>
            </a:bodyPr>
            <a:lstStyle/>
            <a:p>
              <a:pPr algn="ctr"/>
              <a:r>
                <a:rPr lang="de-CH" dirty="0"/>
                <a:t>e</a:t>
              </a:r>
            </a:p>
          </p:txBody>
        </p:sp>
        <p:pic>
          <p:nvPicPr>
            <p:cNvPr id="20" name="Grafik 19"/>
            <p:cNvPicPr>
              <a:picLocks noChangeAspect="1"/>
            </p:cNvPicPr>
            <p:nvPr/>
          </p:nvPicPr>
          <p:blipFill rotWithShape="1">
            <a:blip r:embed="rId4"/>
            <a:srcRect t="3742" b="4114"/>
            <a:stretch/>
          </p:blipFill>
          <p:spPr>
            <a:xfrm>
              <a:off x="605503" y="5289842"/>
              <a:ext cx="2040562" cy="1435695"/>
            </a:xfrm>
            <a:prstGeom prst="rect">
              <a:avLst/>
            </a:prstGeom>
          </p:spPr>
        </p:pic>
        <p:sp>
          <p:nvSpPr>
            <p:cNvPr id="21" name="Textfeld 20"/>
            <p:cNvSpPr txBox="1"/>
            <p:nvPr/>
          </p:nvSpPr>
          <p:spPr>
            <a:xfrm>
              <a:off x="1812339" y="5613951"/>
              <a:ext cx="295274" cy="369332"/>
            </a:xfrm>
            <a:prstGeom prst="rect">
              <a:avLst/>
            </a:prstGeom>
            <a:noFill/>
          </p:spPr>
          <p:txBody>
            <a:bodyPr wrap="none" rtlCol="0">
              <a:spAutoFit/>
            </a:bodyPr>
            <a:lstStyle/>
            <a:p>
              <a:r>
                <a:rPr lang="de-CH" dirty="0"/>
                <a:t>a</a:t>
              </a:r>
            </a:p>
          </p:txBody>
        </p:sp>
        <p:sp>
          <p:nvSpPr>
            <p:cNvPr id="22" name="Textfeld 21"/>
            <p:cNvSpPr txBox="1"/>
            <p:nvPr/>
          </p:nvSpPr>
          <p:spPr>
            <a:xfrm>
              <a:off x="1511455" y="5996047"/>
              <a:ext cx="306494" cy="369332"/>
            </a:xfrm>
            <a:prstGeom prst="rect">
              <a:avLst/>
            </a:prstGeom>
            <a:noFill/>
          </p:spPr>
          <p:txBody>
            <a:bodyPr wrap="none" rtlCol="0">
              <a:spAutoFit/>
            </a:bodyPr>
            <a:lstStyle/>
            <a:p>
              <a:r>
                <a:rPr lang="de-CH" dirty="0"/>
                <a:t>b</a:t>
              </a:r>
            </a:p>
          </p:txBody>
        </p:sp>
        <p:sp>
          <p:nvSpPr>
            <p:cNvPr id="23" name="Textfeld 22"/>
            <p:cNvSpPr txBox="1"/>
            <p:nvPr/>
          </p:nvSpPr>
          <p:spPr>
            <a:xfrm>
              <a:off x="1229005" y="6067074"/>
              <a:ext cx="282450" cy="369332"/>
            </a:xfrm>
            <a:prstGeom prst="rect">
              <a:avLst/>
            </a:prstGeom>
            <a:noFill/>
          </p:spPr>
          <p:txBody>
            <a:bodyPr wrap="none" rtlCol="0">
              <a:spAutoFit/>
            </a:bodyPr>
            <a:lstStyle/>
            <a:p>
              <a:r>
                <a:rPr lang="de-CH" dirty="0"/>
                <a:t>c</a:t>
              </a:r>
            </a:p>
          </p:txBody>
        </p:sp>
        <p:pic>
          <p:nvPicPr>
            <p:cNvPr id="28" name="Grafik 27"/>
            <p:cNvPicPr>
              <a:picLocks noChangeAspect="1"/>
            </p:cNvPicPr>
            <p:nvPr/>
          </p:nvPicPr>
          <p:blipFill>
            <a:blip r:embed="rId5"/>
            <a:stretch>
              <a:fillRect/>
            </a:stretch>
          </p:blipFill>
          <p:spPr>
            <a:xfrm>
              <a:off x="4941771" y="5306765"/>
              <a:ext cx="2314737" cy="1303343"/>
            </a:xfrm>
            <a:prstGeom prst="rect">
              <a:avLst/>
            </a:prstGeom>
          </p:spPr>
        </p:pic>
        <p:sp>
          <p:nvSpPr>
            <p:cNvPr id="30" name="Textfeld 29"/>
            <p:cNvSpPr txBox="1"/>
            <p:nvPr/>
          </p:nvSpPr>
          <p:spPr>
            <a:xfrm>
              <a:off x="6346455" y="5823024"/>
              <a:ext cx="295274" cy="369332"/>
            </a:xfrm>
            <a:prstGeom prst="rect">
              <a:avLst/>
            </a:prstGeom>
            <a:noFill/>
          </p:spPr>
          <p:txBody>
            <a:bodyPr wrap="none" rtlCol="0">
              <a:spAutoFit/>
            </a:bodyPr>
            <a:lstStyle/>
            <a:p>
              <a:r>
                <a:rPr lang="de-CH" dirty="0"/>
                <a:t>a</a:t>
              </a:r>
            </a:p>
          </p:txBody>
        </p:sp>
        <p:sp>
          <p:nvSpPr>
            <p:cNvPr id="31" name="Textfeld 30"/>
            <p:cNvSpPr txBox="1"/>
            <p:nvPr/>
          </p:nvSpPr>
          <p:spPr>
            <a:xfrm>
              <a:off x="6039961" y="5453692"/>
              <a:ext cx="306494" cy="369332"/>
            </a:xfrm>
            <a:prstGeom prst="rect">
              <a:avLst/>
            </a:prstGeom>
            <a:noFill/>
          </p:spPr>
          <p:txBody>
            <a:bodyPr wrap="none" rtlCol="0">
              <a:spAutoFit/>
            </a:bodyPr>
            <a:lstStyle/>
            <a:p>
              <a:r>
                <a:rPr lang="de-CH" dirty="0"/>
                <a:t>b</a:t>
              </a:r>
            </a:p>
          </p:txBody>
        </p:sp>
        <p:pic>
          <p:nvPicPr>
            <p:cNvPr id="32" name="Grafik 31"/>
            <p:cNvPicPr>
              <a:picLocks noChangeAspect="1"/>
            </p:cNvPicPr>
            <p:nvPr/>
          </p:nvPicPr>
          <p:blipFill>
            <a:blip r:embed="rId6"/>
            <a:stretch>
              <a:fillRect/>
            </a:stretch>
          </p:blipFill>
          <p:spPr>
            <a:xfrm>
              <a:off x="7700252" y="5107576"/>
              <a:ext cx="1476319" cy="1750424"/>
            </a:xfrm>
            <a:prstGeom prst="rect">
              <a:avLst/>
            </a:prstGeom>
          </p:spPr>
        </p:pic>
        <p:sp>
          <p:nvSpPr>
            <p:cNvPr id="33" name="Textfeld 32"/>
            <p:cNvSpPr txBox="1"/>
            <p:nvPr/>
          </p:nvSpPr>
          <p:spPr>
            <a:xfrm>
              <a:off x="7940305" y="5750934"/>
              <a:ext cx="295274" cy="369332"/>
            </a:xfrm>
            <a:prstGeom prst="rect">
              <a:avLst/>
            </a:prstGeom>
            <a:noFill/>
          </p:spPr>
          <p:txBody>
            <a:bodyPr wrap="none" rtlCol="0">
              <a:spAutoFit/>
            </a:bodyPr>
            <a:lstStyle/>
            <a:p>
              <a:r>
                <a:rPr lang="de-CH" dirty="0"/>
                <a:t>a</a:t>
              </a:r>
            </a:p>
          </p:txBody>
        </p:sp>
        <p:pic>
          <p:nvPicPr>
            <p:cNvPr id="34" name="Grafik 33"/>
            <p:cNvPicPr>
              <a:picLocks noChangeAspect="1"/>
            </p:cNvPicPr>
            <p:nvPr/>
          </p:nvPicPr>
          <p:blipFill>
            <a:blip r:embed="rId7"/>
            <a:stretch>
              <a:fillRect/>
            </a:stretch>
          </p:blipFill>
          <p:spPr>
            <a:xfrm>
              <a:off x="3119403" y="5105485"/>
              <a:ext cx="1422492" cy="1743556"/>
            </a:xfrm>
            <a:prstGeom prst="rect">
              <a:avLst/>
            </a:prstGeom>
          </p:spPr>
        </p:pic>
        <p:sp>
          <p:nvSpPr>
            <p:cNvPr id="35" name="Textfeld 34"/>
            <p:cNvSpPr txBox="1"/>
            <p:nvPr/>
          </p:nvSpPr>
          <p:spPr>
            <a:xfrm>
              <a:off x="4498027" y="6190595"/>
              <a:ext cx="306494" cy="369332"/>
            </a:xfrm>
            <a:prstGeom prst="rect">
              <a:avLst/>
            </a:prstGeom>
            <a:noFill/>
          </p:spPr>
          <p:txBody>
            <a:bodyPr wrap="none" rtlCol="0">
              <a:spAutoFit/>
            </a:bodyPr>
            <a:lstStyle/>
            <a:p>
              <a:r>
                <a:rPr lang="de-CH" dirty="0"/>
                <a:t>d</a:t>
              </a:r>
            </a:p>
          </p:txBody>
        </p:sp>
        <p:cxnSp>
          <p:nvCxnSpPr>
            <p:cNvPr id="36" name="Gerade Verbindung mit Pfeil 35"/>
            <p:cNvCxnSpPr/>
            <p:nvPr/>
          </p:nvCxnSpPr>
          <p:spPr>
            <a:xfrm flipH="1">
              <a:off x="4368688" y="6444935"/>
              <a:ext cx="171329" cy="806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1017685" y="5045408"/>
              <a:ext cx="268022" cy="276999"/>
            </a:xfrm>
            <a:prstGeom prst="rect">
              <a:avLst/>
            </a:prstGeom>
            <a:noFill/>
          </p:spPr>
          <p:txBody>
            <a:bodyPr wrap="none" rtlCol="0">
              <a:spAutoFit/>
            </a:bodyPr>
            <a:lstStyle/>
            <a:p>
              <a:r>
                <a:rPr lang="de-CH" sz="1200" dirty="0"/>
                <a:t>R</a:t>
              </a:r>
            </a:p>
          </p:txBody>
        </p:sp>
        <p:sp>
          <p:nvSpPr>
            <p:cNvPr id="40" name="Textfeld 39"/>
            <p:cNvSpPr txBox="1"/>
            <p:nvPr/>
          </p:nvSpPr>
          <p:spPr>
            <a:xfrm>
              <a:off x="2026860" y="5040956"/>
              <a:ext cx="248786" cy="276999"/>
            </a:xfrm>
            <a:prstGeom prst="rect">
              <a:avLst/>
            </a:prstGeom>
            <a:noFill/>
          </p:spPr>
          <p:txBody>
            <a:bodyPr wrap="none" rtlCol="0">
              <a:spAutoFit/>
            </a:bodyPr>
            <a:lstStyle/>
            <a:p>
              <a:r>
                <a:rPr lang="de-CH" sz="1200" dirty="0"/>
                <a:t>L</a:t>
              </a:r>
            </a:p>
          </p:txBody>
        </p:sp>
        <p:sp>
          <p:nvSpPr>
            <p:cNvPr id="41" name="Textfeld 40"/>
            <p:cNvSpPr txBox="1"/>
            <p:nvPr/>
          </p:nvSpPr>
          <p:spPr>
            <a:xfrm>
              <a:off x="8302592" y="6594492"/>
              <a:ext cx="248786" cy="276999"/>
            </a:xfrm>
            <a:prstGeom prst="rect">
              <a:avLst/>
            </a:prstGeom>
            <a:noFill/>
          </p:spPr>
          <p:txBody>
            <a:bodyPr wrap="none" rtlCol="0">
              <a:spAutoFit/>
            </a:bodyPr>
            <a:lstStyle/>
            <a:p>
              <a:r>
                <a:rPr lang="de-CH" sz="1200" dirty="0"/>
                <a:t>L</a:t>
              </a:r>
            </a:p>
          </p:txBody>
        </p:sp>
        <p:sp>
          <p:nvSpPr>
            <p:cNvPr id="42" name="Textfeld 41"/>
            <p:cNvSpPr txBox="1"/>
            <p:nvPr/>
          </p:nvSpPr>
          <p:spPr>
            <a:xfrm>
              <a:off x="3670808" y="6567926"/>
              <a:ext cx="268022" cy="276999"/>
            </a:xfrm>
            <a:prstGeom prst="rect">
              <a:avLst/>
            </a:prstGeom>
            <a:noFill/>
          </p:spPr>
          <p:txBody>
            <a:bodyPr wrap="none" rtlCol="0">
              <a:spAutoFit/>
            </a:bodyPr>
            <a:lstStyle/>
            <a:p>
              <a:r>
                <a:rPr lang="de-CH" sz="1200" dirty="0"/>
                <a:t>R</a:t>
              </a:r>
            </a:p>
          </p:txBody>
        </p:sp>
        <p:sp>
          <p:nvSpPr>
            <p:cNvPr id="43" name="Textfeld 42"/>
            <p:cNvSpPr txBox="1"/>
            <p:nvPr/>
          </p:nvSpPr>
          <p:spPr>
            <a:xfrm>
              <a:off x="1484372" y="6176126"/>
              <a:ext cx="300083" cy="369332"/>
            </a:xfrm>
            <a:prstGeom prst="rect">
              <a:avLst/>
            </a:prstGeom>
            <a:noFill/>
          </p:spPr>
          <p:txBody>
            <a:bodyPr wrap="none" rtlCol="0">
              <a:spAutoFit/>
            </a:bodyPr>
            <a:lstStyle/>
            <a:p>
              <a:pPr algn="ctr"/>
              <a:r>
                <a:rPr lang="de-CH" dirty="0"/>
                <a:t>e</a:t>
              </a:r>
            </a:p>
          </p:txBody>
        </p:sp>
        <p:sp>
          <p:nvSpPr>
            <p:cNvPr id="44" name="Textfeld 43"/>
            <p:cNvSpPr txBox="1"/>
            <p:nvPr/>
          </p:nvSpPr>
          <p:spPr>
            <a:xfrm>
              <a:off x="69523" y="1100187"/>
              <a:ext cx="487627" cy="2883115"/>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r>
                <a:rPr lang="de-CH" sz="2400" dirty="0"/>
                <a:t>P</a:t>
              </a:r>
            </a:p>
          </p:txBody>
        </p:sp>
      </p:grpSp>
      <p:sp>
        <p:nvSpPr>
          <p:cNvPr id="47" name="Titel 1"/>
          <p:cNvSpPr>
            <a:spLocks noGrp="1"/>
          </p:cNvSpPr>
          <p:nvPr>
            <p:ph type="title"/>
          </p:nvPr>
        </p:nvSpPr>
        <p:spPr>
          <a:xfrm>
            <a:off x="838200" y="1332293"/>
            <a:ext cx="10515600" cy="554434"/>
          </a:xfrm>
        </p:spPr>
        <p:txBody>
          <a:bodyPr/>
          <a:lstStyle/>
          <a:p>
            <a:r>
              <a:rPr lang="de-CH" dirty="0"/>
              <a:t>15</a:t>
            </a:r>
          </a:p>
        </p:txBody>
      </p:sp>
      <p:sp>
        <p:nvSpPr>
          <p:cNvPr id="45" name="Textfeld 44"/>
          <p:cNvSpPr txBox="1"/>
          <p:nvPr/>
        </p:nvSpPr>
        <p:spPr>
          <a:xfrm>
            <a:off x="9775654" y="5006569"/>
            <a:ext cx="2145908" cy="1169551"/>
          </a:xfrm>
          <a:prstGeom prst="rect">
            <a:avLst/>
          </a:prstGeom>
          <a:noFill/>
        </p:spPr>
        <p:txBody>
          <a:bodyPr wrap="none" rtlCol="0">
            <a:spAutoFit/>
          </a:bodyPr>
          <a:lstStyle/>
          <a:p>
            <a:r>
              <a:rPr lang="de-CH" sz="1400" dirty="0"/>
              <a:t>a – Herz</a:t>
            </a:r>
          </a:p>
          <a:p>
            <a:r>
              <a:rPr lang="de-CH" sz="1400" dirty="0"/>
              <a:t>b – </a:t>
            </a:r>
            <a:r>
              <a:rPr lang="de-CH" sz="1400" dirty="0" err="1"/>
              <a:t>Mediastinum</a:t>
            </a:r>
            <a:endParaRPr lang="de-CH" sz="1400" dirty="0"/>
          </a:p>
          <a:p>
            <a:r>
              <a:rPr lang="de-CH" sz="1400" dirty="0"/>
              <a:t>c – Hilus</a:t>
            </a:r>
          </a:p>
          <a:p>
            <a:r>
              <a:rPr lang="de-CH" sz="1400" dirty="0"/>
              <a:t>d – Zwerchfellrippenwinkel</a:t>
            </a:r>
          </a:p>
          <a:p>
            <a:r>
              <a:rPr lang="de-CH" sz="1400" dirty="0"/>
              <a:t>e – Wirbelsäule</a:t>
            </a:r>
          </a:p>
        </p:txBody>
      </p:sp>
    </p:spTree>
    <p:extLst>
      <p:ext uri="{BB962C8B-B14F-4D97-AF65-F5344CB8AC3E}">
        <p14:creationId xmlns:p14="http://schemas.microsoft.com/office/powerpoint/2010/main" val="561022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16</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A – Pathologisch – Lungenembolie rechts </a:t>
            </a:r>
          </a:p>
          <a:p>
            <a:pPr marL="0" indent="0">
              <a:buNone/>
            </a:pPr>
            <a:r>
              <a:rPr lang="de-CH" sz="1800" b="1" dirty="0"/>
              <a:t>B – Normalbefund</a:t>
            </a:r>
          </a:p>
          <a:p>
            <a:pPr marL="0" indent="0">
              <a:buNone/>
            </a:pPr>
            <a:r>
              <a:rPr lang="de-CH" sz="1800" b="1" dirty="0"/>
              <a:t>C – Pathologisch – Lungenembolie links</a:t>
            </a:r>
          </a:p>
          <a:p>
            <a:pPr marL="0" indent="0">
              <a:buNone/>
            </a:pPr>
            <a:r>
              <a:rPr lang="de-CH" sz="1800" b="1" dirty="0"/>
              <a:t>D – Ohne SPECT ist keine Diagnose möglich. </a:t>
            </a:r>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43</a:t>
            </a:fld>
            <a:endParaRPr lang="de-CH" dirty="0">
              <a:solidFill>
                <a:schemeClr val="tx1"/>
              </a:solidFill>
            </a:endParaRPr>
          </a:p>
        </p:txBody>
      </p:sp>
      <p:grpSp>
        <p:nvGrpSpPr>
          <p:cNvPr id="8" name="Gruppieren 7"/>
          <p:cNvGrpSpPr/>
          <p:nvPr/>
        </p:nvGrpSpPr>
        <p:grpSpPr>
          <a:xfrm>
            <a:off x="5858453" y="1886727"/>
            <a:ext cx="4651798" cy="3768934"/>
            <a:chOff x="2357196" y="2862045"/>
            <a:chExt cx="4651798" cy="3768934"/>
          </a:xfrm>
        </p:grpSpPr>
        <p:pic>
          <p:nvPicPr>
            <p:cNvPr id="11"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51852" b="54141"/>
            <a:stretch/>
          </p:blipFill>
          <p:spPr bwMode="auto">
            <a:xfrm>
              <a:off x="2357196" y="2862046"/>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5273" t="52199" r="50720" b="1942"/>
            <a:stretch/>
          </p:blipFill>
          <p:spPr bwMode="auto">
            <a:xfrm>
              <a:off x="4683095" y="2862045"/>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49900" t="208" r="6093" b="53933"/>
            <a:stretch/>
          </p:blipFill>
          <p:spPr bwMode="auto">
            <a:xfrm>
              <a:off x="2357196" y="4746512"/>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52675" t="51850" r="3318" b="2291"/>
            <a:stretch/>
          </p:blipFill>
          <p:spPr bwMode="auto">
            <a:xfrm>
              <a:off x="4683095" y="4746511"/>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90297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16 - Lösung</a:t>
            </a:r>
          </a:p>
        </p:txBody>
      </p:sp>
      <p:sp>
        <p:nvSpPr>
          <p:cNvPr id="3" name="Inhaltsplatzhalter 2"/>
          <p:cNvSpPr>
            <a:spLocks noGrp="1"/>
          </p:cNvSpPr>
          <p:nvPr>
            <p:ph idx="1"/>
          </p:nvPr>
        </p:nvSpPr>
        <p:spPr>
          <a:xfrm>
            <a:off x="895865" y="1886727"/>
            <a:ext cx="10862026" cy="4809908"/>
          </a:xfrm>
        </p:spPr>
        <p:txBody>
          <a:bodyPr>
            <a:normAutofit/>
          </a:bodyPr>
          <a:lstStyle/>
          <a:p>
            <a:pPr marL="0" indent="0">
              <a:buNone/>
            </a:pPr>
            <a:r>
              <a:rPr lang="de-CH" sz="1800" b="1" dirty="0"/>
              <a:t>Pathologisch oder Normalbefund?</a:t>
            </a:r>
          </a:p>
          <a:p>
            <a:pPr marL="0" indent="0">
              <a:buNone/>
            </a:pPr>
            <a:r>
              <a:rPr lang="de-CH" sz="1800" b="1" u="sng" dirty="0"/>
              <a:t>A – Pathologisch – Lungenembolie rechts</a:t>
            </a:r>
          </a:p>
          <a:p>
            <a:pPr marL="0" indent="0">
              <a:buNone/>
            </a:pPr>
            <a:r>
              <a:rPr lang="de-CH" sz="1800" b="1" dirty="0"/>
              <a:t>	</a:t>
            </a:r>
            <a:r>
              <a:rPr lang="de-CH" sz="1800" i="1" dirty="0"/>
              <a:t>im Unterlappen! </a:t>
            </a:r>
          </a:p>
          <a:p>
            <a:pPr marL="0" indent="0">
              <a:buNone/>
            </a:pPr>
            <a:endParaRPr lang="de-CH" sz="1800" b="1" dirty="0"/>
          </a:p>
          <a:p>
            <a:pPr marL="0" indent="0">
              <a:buNone/>
            </a:pPr>
            <a:r>
              <a:rPr lang="de-CH" sz="1800" b="1" dirty="0"/>
              <a:t>C – Pathologisch – Lungenembolie links</a:t>
            </a:r>
          </a:p>
          <a:p>
            <a:pPr marL="0" indent="0">
              <a:buNone/>
            </a:pPr>
            <a:r>
              <a:rPr lang="de-CH" sz="1800" b="1" dirty="0"/>
              <a:t>	</a:t>
            </a:r>
            <a:r>
              <a:rPr lang="de-CH" sz="1800" i="1" dirty="0"/>
              <a:t>links ist alles normal</a:t>
            </a:r>
          </a:p>
          <a:p>
            <a:pPr marL="0" indent="0">
              <a:buNone/>
            </a:pPr>
            <a:r>
              <a:rPr lang="de-CH" sz="1800" b="1" dirty="0"/>
              <a:t>D – Ohne SPECT ist keine Diagnose möglich</a:t>
            </a:r>
          </a:p>
          <a:p>
            <a:pPr marL="0" indent="0">
              <a:buNone/>
            </a:pPr>
            <a:r>
              <a:rPr lang="de-CH" sz="1800" b="1" dirty="0"/>
              <a:t>	</a:t>
            </a:r>
            <a:r>
              <a:rPr lang="de-CH" sz="1800" i="1" dirty="0"/>
              <a:t>SPECT erhöht die diagnostische Genauigkeit</a:t>
            </a:r>
          </a:p>
          <a:p>
            <a:pPr marL="0" indent="0">
              <a:buNone/>
            </a:pPr>
            <a:r>
              <a:rPr lang="de-CH" sz="1800" i="1" dirty="0"/>
              <a:t>	insbesondere in der Peripherie und bei</a:t>
            </a:r>
          </a:p>
          <a:p>
            <a:pPr marL="0" indent="0">
              <a:buNone/>
            </a:pPr>
            <a:r>
              <a:rPr lang="de-CH" sz="1800" i="1" dirty="0"/>
              <a:t>	kleinen Embolien. Grosse Embolien wie</a:t>
            </a:r>
          </a:p>
          <a:p>
            <a:pPr marL="0" indent="0">
              <a:buNone/>
            </a:pPr>
            <a:r>
              <a:rPr lang="de-CH" sz="1800" i="1" dirty="0"/>
              <a:t>	hier sind jedoch auch ohne SPECT sichtbar!</a:t>
            </a:r>
            <a:endParaRPr lang="de-CH" sz="1800" dirty="0"/>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44</a:t>
            </a:fld>
            <a:endParaRPr lang="de-CH" dirty="0">
              <a:solidFill>
                <a:schemeClr val="tx1"/>
              </a:solidFill>
            </a:endParaRPr>
          </a:p>
        </p:txBody>
      </p:sp>
      <p:grpSp>
        <p:nvGrpSpPr>
          <p:cNvPr id="8" name="Gruppieren 7"/>
          <p:cNvGrpSpPr/>
          <p:nvPr/>
        </p:nvGrpSpPr>
        <p:grpSpPr>
          <a:xfrm>
            <a:off x="6096000" y="1886727"/>
            <a:ext cx="4651798" cy="3768934"/>
            <a:chOff x="2357196" y="2862045"/>
            <a:chExt cx="4651798" cy="3768934"/>
          </a:xfrm>
        </p:grpSpPr>
        <p:pic>
          <p:nvPicPr>
            <p:cNvPr id="11"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4141" r="51852" b="54141"/>
            <a:stretch/>
          </p:blipFill>
          <p:spPr bwMode="auto">
            <a:xfrm>
              <a:off x="2357196" y="2862046"/>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5273" t="52199" r="50720" b="1942"/>
            <a:stretch/>
          </p:blipFill>
          <p:spPr bwMode="auto">
            <a:xfrm>
              <a:off x="4683095" y="2862045"/>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49900" t="208" r="6093" b="53933"/>
            <a:stretch/>
          </p:blipFill>
          <p:spPr bwMode="auto">
            <a:xfrm>
              <a:off x="2357196" y="4746512"/>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52675" t="51850" r="3318" b="2291"/>
            <a:stretch/>
          </p:blipFill>
          <p:spPr bwMode="auto">
            <a:xfrm>
              <a:off x="4683095" y="4746511"/>
              <a:ext cx="2325899" cy="188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2076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16</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In welchem Lappen ist die markierte LE?</a:t>
            </a:r>
          </a:p>
          <a:p>
            <a:pPr marL="0" indent="0">
              <a:buNone/>
            </a:pPr>
            <a:r>
              <a:rPr lang="de-CH" sz="1800" b="1" dirty="0"/>
              <a:t>A – Unterlappen rechts</a:t>
            </a:r>
          </a:p>
          <a:p>
            <a:pPr marL="0" indent="0">
              <a:buNone/>
            </a:pPr>
            <a:r>
              <a:rPr lang="de-CH" sz="1800" b="1" dirty="0"/>
              <a:t>B – Unterlappen links</a:t>
            </a:r>
          </a:p>
          <a:p>
            <a:pPr marL="0" indent="0">
              <a:buNone/>
            </a:pPr>
            <a:r>
              <a:rPr lang="de-CH" sz="1800" b="1" dirty="0"/>
              <a:t>C – Mittellappen links</a:t>
            </a:r>
          </a:p>
          <a:p>
            <a:pPr marL="0" indent="0">
              <a:buNone/>
            </a:pPr>
            <a:r>
              <a:rPr lang="de-CH" sz="1800" b="1" dirty="0"/>
              <a:t>D – Das ist keine LE! </a:t>
            </a:r>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45</a:t>
            </a:fld>
            <a:endParaRPr lang="de-CH" dirty="0">
              <a:solidFill>
                <a:schemeClr val="tx1"/>
              </a:solidFill>
            </a:endParaRPr>
          </a:p>
        </p:txBody>
      </p:sp>
      <p:pic>
        <p:nvPicPr>
          <p:cNvPr id="10" name="Grafik 9"/>
          <p:cNvPicPr>
            <a:picLocks noChangeAspect="1"/>
          </p:cNvPicPr>
          <p:nvPr/>
        </p:nvPicPr>
        <p:blipFill>
          <a:blip r:embed="rId2"/>
          <a:stretch>
            <a:fillRect/>
          </a:stretch>
        </p:blipFill>
        <p:spPr>
          <a:xfrm>
            <a:off x="5637815" y="1886727"/>
            <a:ext cx="5773650" cy="3353690"/>
          </a:xfrm>
          <a:prstGeom prst="rect">
            <a:avLst/>
          </a:prstGeom>
        </p:spPr>
      </p:pic>
    </p:spTree>
    <p:extLst>
      <p:ext uri="{BB962C8B-B14F-4D97-AF65-F5344CB8AC3E}">
        <p14:creationId xmlns:p14="http://schemas.microsoft.com/office/powerpoint/2010/main" val="296779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16 -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In welchem Lappen ist die markierte LE?</a:t>
            </a:r>
          </a:p>
          <a:p>
            <a:pPr marL="0" indent="0">
              <a:buNone/>
            </a:pPr>
            <a:r>
              <a:rPr lang="de-CH" sz="1800" b="1" u="sng" dirty="0"/>
              <a:t>A – Unterlappen rechts</a:t>
            </a:r>
          </a:p>
          <a:p>
            <a:pPr marL="0" indent="0">
              <a:buNone/>
            </a:pPr>
            <a:r>
              <a:rPr lang="de-CH" sz="1800" i="1" dirty="0"/>
              <a:t>In der Regel wird heute auf die früher üblichen </a:t>
            </a:r>
          </a:p>
          <a:p>
            <a:pPr marL="0" indent="0">
              <a:buNone/>
            </a:pPr>
            <a:r>
              <a:rPr lang="de-CH" sz="1800" i="1" dirty="0"/>
              <a:t>8 Standardprojektionen verzichtet und direkt</a:t>
            </a:r>
          </a:p>
          <a:p>
            <a:pPr marL="0" indent="0">
              <a:buNone/>
            </a:pPr>
            <a:r>
              <a:rPr lang="de-CH" sz="1800" i="1" dirty="0"/>
              <a:t>Eine SPECT-Untersuchung, ggf. mit einer </a:t>
            </a:r>
          </a:p>
          <a:p>
            <a:pPr marL="0" indent="0">
              <a:buNone/>
            </a:pPr>
            <a:r>
              <a:rPr lang="de-CH" sz="1800" i="1" dirty="0"/>
              <a:t>ergänzenden CT durchgeführt.</a:t>
            </a:r>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46</a:t>
            </a:fld>
            <a:endParaRPr lang="de-CH" dirty="0">
              <a:solidFill>
                <a:schemeClr val="tx1"/>
              </a:solidFill>
            </a:endParaRPr>
          </a:p>
        </p:txBody>
      </p:sp>
      <p:pic>
        <p:nvPicPr>
          <p:cNvPr id="10" name="Grafik 9"/>
          <p:cNvPicPr>
            <a:picLocks noChangeAspect="1"/>
          </p:cNvPicPr>
          <p:nvPr/>
        </p:nvPicPr>
        <p:blipFill>
          <a:blip r:embed="rId2"/>
          <a:stretch>
            <a:fillRect/>
          </a:stretch>
        </p:blipFill>
        <p:spPr>
          <a:xfrm>
            <a:off x="5637815" y="1886727"/>
            <a:ext cx="5773650" cy="3353690"/>
          </a:xfrm>
          <a:prstGeom prst="rect">
            <a:avLst/>
          </a:prstGeom>
        </p:spPr>
      </p:pic>
    </p:spTree>
    <p:extLst>
      <p:ext uri="{BB962C8B-B14F-4D97-AF65-F5344CB8AC3E}">
        <p14:creationId xmlns:p14="http://schemas.microsoft.com/office/powerpoint/2010/main" val="1554184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47</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5465247" y="1886727"/>
            <a:ext cx="2172364" cy="2539995"/>
          </a:xfrm>
          <a:prstGeom prst="rect">
            <a:avLst/>
          </a:prstGeom>
        </p:spPr>
      </p:pic>
      <p:pic>
        <p:nvPicPr>
          <p:cNvPr id="6" name="Grafik 5"/>
          <p:cNvPicPr>
            <a:picLocks noChangeAspect="1"/>
          </p:cNvPicPr>
          <p:nvPr/>
        </p:nvPicPr>
        <p:blipFill>
          <a:blip r:embed="rId2"/>
          <a:stretch>
            <a:fillRect/>
          </a:stretch>
        </p:blipFill>
        <p:spPr>
          <a:xfrm>
            <a:off x="7732308" y="1889563"/>
            <a:ext cx="2169938" cy="2537159"/>
          </a:xfrm>
          <a:prstGeom prst="rect">
            <a:avLst/>
          </a:prstGeom>
        </p:spPr>
      </p:pic>
      <p:pic>
        <p:nvPicPr>
          <p:cNvPr id="9" name="Grafik 8"/>
          <p:cNvPicPr>
            <a:picLocks noChangeAspect="1"/>
          </p:cNvPicPr>
          <p:nvPr/>
        </p:nvPicPr>
        <p:blipFill>
          <a:blip r:embed="rId3"/>
          <a:stretch>
            <a:fillRect/>
          </a:stretch>
        </p:blipFill>
        <p:spPr>
          <a:xfrm>
            <a:off x="10074699" y="1886727"/>
            <a:ext cx="2013025" cy="2539995"/>
          </a:xfrm>
          <a:prstGeom prst="rect">
            <a:avLst/>
          </a:prstGeom>
        </p:spPr>
      </p:pic>
      <p:sp>
        <p:nvSpPr>
          <p:cNvPr id="10" name="Textfeld 9"/>
          <p:cNvSpPr txBox="1"/>
          <p:nvPr/>
        </p:nvSpPr>
        <p:spPr>
          <a:xfrm>
            <a:off x="8817277" y="1886727"/>
            <a:ext cx="327669" cy="426573"/>
          </a:xfrm>
          <a:prstGeom prst="rect">
            <a:avLst/>
          </a:prstGeom>
          <a:noFill/>
        </p:spPr>
        <p:txBody>
          <a:bodyPr wrap="none" rtlCol="0">
            <a:spAutoFit/>
          </a:bodyPr>
          <a:lstStyle/>
          <a:p>
            <a:r>
              <a:rPr lang="de-CH" dirty="0"/>
              <a:t>P</a:t>
            </a:r>
          </a:p>
        </p:txBody>
      </p:sp>
      <p:sp>
        <p:nvSpPr>
          <p:cNvPr id="11" name="Textfeld 10"/>
          <p:cNvSpPr txBox="1"/>
          <p:nvPr/>
        </p:nvSpPr>
        <p:spPr>
          <a:xfrm>
            <a:off x="6514115" y="1886727"/>
            <a:ext cx="341524" cy="426573"/>
          </a:xfrm>
          <a:prstGeom prst="rect">
            <a:avLst/>
          </a:prstGeom>
          <a:noFill/>
        </p:spPr>
        <p:txBody>
          <a:bodyPr wrap="none" rtlCol="0">
            <a:spAutoFit/>
          </a:bodyPr>
          <a:lstStyle/>
          <a:p>
            <a:r>
              <a:rPr lang="de-CH" dirty="0"/>
              <a:t>V</a:t>
            </a:r>
          </a:p>
        </p:txBody>
      </p:sp>
      <p:sp>
        <p:nvSpPr>
          <p:cNvPr id="12"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17</a:t>
            </a:r>
          </a:p>
        </p:txBody>
      </p:sp>
      <p:sp>
        <p:nvSpPr>
          <p:cNvPr id="1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A – Pathologisch – Lungenembolie!</a:t>
            </a:r>
          </a:p>
          <a:p>
            <a:pPr marL="0" indent="0">
              <a:buNone/>
            </a:pPr>
            <a:r>
              <a:rPr lang="de-CH" sz="1800" b="1" dirty="0"/>
              <a:t>B – Normalbefund</a:t>
            </a:r>
          </a:p>
          <a:p>
            <a:pPr marL="0" indent="0">
              <a:buNone/>
            </a:pPr>
            <a:r>
              <a:rPr lang="de-CH" sz="1800" b="1" dirty="0"/>
              <a:t>C – Pathologisch – Lungeninfarkt</a:t>
            </a:r>
          </a:p>
          <a:p>
            <a:pPr marL="0" indent="0">
              <a:buNone/>
            </a:pPr>
            <a:r>
              <a:rPr lang="de-CH" sz="1800" b="1" dirty="0"/>
              <a:t>D – Pathologisch – Bronchialkarzinom</a:t>
            </a:r>
          </a:p>
          <a:p>
            <a:pPr marL="0" indent="0">
              <a:buNone/>
            </a:pPr>
            <a:r>
              <a:rPr lang="de-CH" sz="1800" b="1" dirty="0"/>
              <a:t> </a:t>
            </a:r>
          </a:p>
          <a:p>
            <a:pPr marL="0" indent="0">
              <a:buNone/>
            </a:pPr>
            <a:endParaRPr lang="de-CH" sz="1800" b="1" dirty="0"/>
          </a:p>
        </p:txBody>
      </p:sp>
    </p:spTree>
    <p:extLst>
      <p:ext uri="{BB962C8B-B14F-4D97-AF65-F5344CB8AC3E}">
        <p14:creationId xmlns:p14="http://schemas.microsoft.com/office/powerpoint/2010/main" val="1095713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48</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5465247" y="1886727"/>
            <a:ext cx="2172364" cy="2539995"/>
          </a:xfrm>
          <a:prstGeom prst="rect">
            <a:avLst/>
          </a:prstGeom>
        </p:spPr>
      </p:pic>
      <p:pic>
        <p:nvPicPr>
          <p:cNvPr id="6" name="Grafik 5"/>
          <p:cNvPicPr>
            <a:picLocks noChangeAspect="1"/>
          </p:cNvPicPr>
          <p:nvPr/>
        </p:nvPicPr>
        <p:blipFill>
          <a:blip r:embed="rId2"/>
          <a:stretch>
            <a:fillRect/>
          </a:stretch>
        </p:blipFill>
        <p:spPr>
          <a:xfrm>
            <a:off x="7732308" y="1889563"/>
            <a:ext cx="2169938" cy="2537159"/>
          </a:xfrm>
          <a:prstGeom prst="rect">
            <a:avLst/>
          </a:prstGeom>
        </p:spPr>
      </p:pic>
      <p:pic>
        <p:nvPicPr>
          <p:cNvPr id="9" name="Grafik 8"/>
          <p:cNvPicPr>
            <a:picLocks noChangeAspect="1"/>
          </p:cNvPicPr>
          <p:nvPr/>
        </p:nvPicPr>
        <p:blipFill>
          <a:blip r:embed="rId3"/>
          <a:stretch>
            <a:fillRect/>
          </a:stretch>
        </p:blipFill>
        <p:spPr>
          <a:xfrm>
            <a:off x="10074699" y="1886727"/>
            <a:ext cx="2013025" cy="2539995"/>
          </a:xfrm>
          <a:prstGeom prst="rect">
            <a:avLst/>
          </a:prstGeom>
        </p:spPr>
      </p:pic>
      <p:sp>
        <p:nvSpPr>
          <p:cNvPr id="10" name="Textfeld 9"/>
          <p:cNvSpPr txBox="1"/>
          <p:nvPr/>
        </p:nvSpPr>
        <p:spPr>
          <a:xfrm>
            <a:off x="8817277" y="1886727"/>
            <a:ext cx="327669" cy="426573"/>
          </a:xfrm>
          <a:prstGeom prst="rect">
            <a:avLst/>
          </a:prstGeom>
          <a:noFill/>
        </p:spPr>
        <p:txBody>
          <a:bodyPr wrap="none" rtlCol="0">
            <a:spAutoFit/>
          </a:bodyPr>
          <a:lstStyle/>
          <a:p>
            <a:r>
              <a:rPr lang="de-CH" dirty="0"/>
              <a:t>P</a:t>
            </a:r>
          </a:p>
        </p:txBody>
      </p:sp>
      <p:sp>
        <p:nvSpPr>
          <p:cNvPr id="11" name="Textfeld 10"/>
          <p:cNvSpPr txBox="1"/>
          <p:nvPr/>
        </p:nvSpPr>
        <p:spPr>
          <a:xfrm>
            <a:off x="6514115" y="1886727"/>
            <a:ext cx="341524" cy="426573"/>
          </a:xfrm>
          <a:prstGeom prst="rect">
            <a:avLst/>
          </a:prstGeom>
          <a:noFill/>
        </p:spPr>
        <p:txBody>
          <a:bodyPr wrap="none" rtlCol="0">
            <a:spAutoFit/>
          </a:bodyPr>
          <a:lstStyle/>
          <a:p>
            <a:r>
              <a:rPr lang="de-CH" dirty="0"/>
              <a:t>V</a:t>
            </a:r>
          </a:p>
        </p:txBody>
      </p:sp>
      <p:sp>
        <p:nvSpPr>
          <p:cNvPr id="12"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17 - Lösung</a:t>
            </a:r>
          </a:p>
        </p:txBody>
      </p:sp>
      <p:sp>
        <p:nvSpPr>
          <p:cNvPr id="13" name="Inhaltsplatzhalter 2"/>
          <p:cNvSpPr>
            <a:spLocks noGrp="1"/>
          </p:cNvSpPr>
          <p:nvPr>
            <p:ph idx="1"/>
          </p:nvPr>
        </p:nvSpPr>
        <p:spPr>
          <a:xfrm>
            <a:off x="895865" y="1886727"/>
            <a:ext cx="10862026" cy="4723652"/>
          </a:xfrm>
        </p:spPr>
        <p:txBody>
          <a:bodyPr>
            <a:normAutofit fontScale="92500" lnSpcReduction="10000"/>
          </a:bodyPr>
          <a:lstStyle/>
          <a:p>
            <a:pPr marL="0" indent="0">
              <a:buNone/>
            </a:pPr>
            <a:r>
              <a:rPr lang="de-CH" sz="1800" b="1" dirty="0"/>
              <a:t>Pathologisch oder Normalbefund?</a:t>
            </a:r>
          </a:p>
          <a:p>
            <a:pPr marL="0" indent="0">
              <a:buNone/>
            </a:pPr>
            <a:r>
              <a:rPr lang="de-CH" sz="1800" b="1" dirty="0"/>
              <a:t>A – Pathologisch – Lungenembolie!</a:t>
            </a:r>
          </a:p>
          <a:p>
            <a:pPr marL="0" indent="0">
              <a:buNone/>
            </a:pPr>
            <a:r>
              <a:rPr lang="de-CH" sz="1800" b="1" dirty="0"/>
              <a:t>	</a:t>
            </a:r>
            <a:r>
              <a:rPr lang="de-CH" sz="1800" i="1" dirty="0"/>
              <a:t>Für eine LE müsste die V normal sein</a:t>
            </a:r>
          </a:p>
          <a:p>
            <a:pPr marL="0" indent="0">
              <a:buNone/>
            </a:pPr>
            <a:endParaRPr lang="de-CH" sz="1800" b="1" dirty="0"/>
          </a:p>
          <a:p>
            <a:pPr marL="0" indent="0">
              <a:buNone/>
            </a:pPr>
            <a:r>
              <a:rPr lang="de-CH" sz="1800" b="1" dirty="0"/>
              <a:t>C – Pathologisch – Lungeninfarkt</a:t>
            </a:r>
          </a:p>
          <a:p>
            <a:pPr marL="0" indent="0">
              <a:buNone/>
            </a:pPr>
            <a:r>
              <a:rPr lang="de-CH" sz="1800" b="1" dirty="0"/>
              <a:t>	</a:t>
            </a:r>
            <a:r>
              <a:rPr lang="de-CH" sz="1800" i="1" dirty="0"/>
              <a:t>korrekt! Sog. Triple-match. Fehlende</a:t>
            </a:r>
          </a:p>
          <a:p>
            <a:pPr marL="0" indent="0">
              <a:buNone/>
            </a:pPr>
            <a:r>
              <a:rPr lang="de-CH" sz="1800" b="1" i="1" dirty="0"/>
              <a:t>	</a:t>
            </a:r>
            <a:r>
              <a:rPr lang="de-CH" sz="1800" i="1" dirty="0"/>
              <a:t>Ventilation &amp; Perfusion und Parenchym-</a:t>
            </a:r>
          </a:p>
          <a:p>
            <a:pPr marL="0" indent="0">
              <a:buNone/>
            </a:pPr>
            <a:r>
              <a:rPr lang="de-CH" sz="1800" i="1" dirty="0"/>
              <a:t>	</a:t>
            </a:r>
            <a:r>
              <a:rPr lang="de-CH" sz="1800" i="1" dirty="0" err="1"/>
              <a:t>verdichtung</a:t>
            </a:r>
            <a:r>
              <a:rPr lang="de-CH" sz="1800" i="1" dirty="0"/>
              <a:t> im CT.</a:t>
            </a:r>
          </a:p>
          <a:p>
            <a:pPr marL="0" indent="0">
              <a:buNone/>
            </a:pPr>
            <a:r>
              <a:rPr lang="de-CH" sz="1800" b="1" dirty="0"/>
              <a:t>D – Pathologisch – Bronchialkarzinom</a:t>
            </a:r>
          </a:p>
          <a:p>
            <a:pPr marL="0" indent="0">
              <a:buNone/>
            </a:pPr>
            <a:r>
              <a:rPr lang="de-CH" sz="1800" b="1" dirty="0"/>
              <a:t>	</a:t>
            </a:r>
            <a:r>
              <a:rPr lang="de-CH" sz="1800" i="1" dirty="0"/>
              <a:t>kann auch eine verminderte Ventilation</a:t>
            </a:r>
          </a:p>
          <a:p>
            <a:pPr marL="0" indent="0">
              <a:buNone/>
            </a:pPr>
            <a:r>
              <a:rPr lang="de-CH" sz="1800" i="1" dirty="0"/>
              <a:t>	und Perfusion zeigen. Das CT-Bild mit</a:t>
            </a:r>
          </a:p>
          <a:p>
            <a:pPr marL="0" indent="0">
              <a:buNone/>
            </a:pPr>
            <a:r>
              <a:rPr lang="de-CH" sz="1800" i="1" dirty="0"/>
              <a:t>	der Keilförmigen Verdichtung wäre</a:t>
            </a:r>
          </a:p>
          <a:p>
            <a:pPr marL="0" indent="0">
              <a:buNone/>
            </a:pPr>
            <a:r>
              <a:rPr lang="de-CH" sz="1800" i="1" dirty="0"/>
              <a:t>	jedoch sehr untypisch.</a:t>
            </a:r>
            <a:endParaRPr lang="de-CH" sz="1800" dirty="0"/>
          </a:p>
          <a:p>
            <a:pPr marL="0" indent="0">
              <a:buNone/>
            </a:pPr>
            <a:r>
              <a:rPr lang="de-CH" sz="1800" b="1" dirty="0"/>
              <a:t> </a:t>
            </a:r>
          </a:p>
          <a:p>
            <a:pPr marL="0" indent="0">
              <a:buNone/>
            </a:pPr>
            <a:endParaRPr lang="de-CH" sz="1800" b="1" dirty="0"/>
          </a:p>
        </p:txBody>
      </p:sp>
    </p:spTree>
    <p:extLst>
      <p:ext uri="{BB962C8B-B14F-4D97-AF65-F5344CB8AC3E}">
        <p14:creationId xmlns:p14="http://schemas.microsoft.com/office/powerpoint/2010/main" val="3509247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49</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18</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A – Pathologisch – Lungeninfarkt</a:t>
            </a:r>
          </a:p>
          <a:p>
            <a:pPr marL="0" indent="0">
              <a:buNone/>
            </a:pPr>
            <a:r>
              <a:rPr lang="de-CH" sz="1800" b="1" dirty="0"/>
              <a:t>B – Pathologisch – aber glücklicherweise funktionierender Euler-</a:t>
            </a:r>
            <a:r>
              <a:rPr lang="de-CH" sz="1800" b="1" dirty="0" err="1"/>
              <a:t>Lijestrand</a:t>
            </a:r>
            <a:r>
              <a:rPr lang="de-CH" sz="1800" b="1" dirty="0"/>
              <a:t>-Reflex</a:t>
            </a:r>
          </a:p>
          <a:p>
            <a:pPr marL="0" indent="0">
              <a:buNone/>
            </a:pPr>
            <a:r>
              <a:rPr lang="de-CH" sz="1800" b="1" dirty="0"/>
              <a:t>C - Normalbefund</a:t>
            </a:r>
          </a:p>
          <a:p>
            <a:pPr marL="0" indent="0">
              <a:buNone/>
            </a:pPr>
            <a:r>
              <a:rPr lang="de-CH" sz="1800" b="1" dirty="0"/>
              <a:t>D – Pathologisch – aufgehobener EL-Reflex, </a:t>
            </a:r>
            <a:r>
              <a:rPr lang="de-CH" sz="1800" b="1" dirty="0" err="1"/>
              <a:t>a.e</a:t>
            </a:r>
            <a:r>
              <a:rPr lang="de-CH" sz="1800" b="1" dirty="0"/>
              <a:t>. Pneumonie</a:t>
            </a:r>
          </a:p>
          <a:p>
            <a:pPr marL="0" indent="0">
              <a:buNone/>
            </a:pPr>
            <a:r>
              <a:rPr lang="de-CH" sz="1800" b="1" dirty="0"/>
              <a:t> </a:t>
            </a:r>
          </a:p>
          <a:p>
            <a:pPr marL="0" indent="0">
              <a:buNone/>
            </a:pPr>
            <a:endParaRPr lang="de-CH" sz="1800" b="1" dirty="0"/>
          </a:p>
        </p:txBody>
      </p:sp>
      <p:grpSp>
        <p:nvGrpSpPr>
          <p:cNvPr id="9" name="Gruppieren 8"/>
          <p:cNvGrpSpPr/>
          <p:nvPr/>
        </p:nvGrpSpPr>
        <p:grpSpPr>
          <a:xfrm>
            <a:off x="4459599" y="3734348"/>
            <a:ext cx="3272801" cy="3123652"/>
            <a:chOff x="6292193" y="1886727"/>
            <a:chExt cx="3272801" cy="3123652"/>
          </a:xfrm>
        </p:grpSpPr>
        <p:pic>
          <p:nvPicPr>
            <p:cNvPr id="22" name="Grafik 21"/>
            <p:cNvPicPr>
              <a:picLocks noChangeAspect="1"/>
            </p:cNvPicPr>
            <p:nvPr/>
          </p:nvPicPr>
          <p:blipFill>
            <a:blip r:embed="rId2"/>
            <a:stretch>
              <a:fillRect/>
            </a:stretch>
          </p:blipFill>
          <p:spPr>
            <a:xfrm>
              <a:off x="6292193" y="1910332"/>
              <a:ext cx="1674738" cy="3100047"/>
            </a:xfrm>
            <a:prstGeom prst="rect">
              <a:avLst/>
            </a:prstGeom>
          </p:spPr>
        </p:pic>
        <p:pic>
          <p:nvPicPr>
            <p:cNvPr id="23" name="Grafik 22"/>
            <p:cNvPicPr>
              <a:picLocks noChangeAspect="1"/>
            </p:cNvPicPr>
            <p:nvPr/>
          </p:nvPicPr>
          <p:blipFill rotWithShape="1">
            <a:blip r:embed="rId3"/>
            <a:srcRect t="2867"/>
            <a:stretch/>
          </p:blipFill>
          <p:spPr>
            <a:xfrm>
              <a:off x="8006976" y="1923552"/>
              <a:ext cx="1558018" cy="3064135"/>
            </a:xfrm>
            <a:prstGeom prst="rect">
              <a:avLst/>
            </a:prstGeom>
          </p:spPr>
        </p:pic>
        <p:sp>
          <p:nvSpPr>
            <p:cNvPr id="28" name="Textfeld 27"/>
            <p:cNvSpPr txBox="1"/>
            <p:nvPr/>
          </p:nvSpPr>
          <p:spPr>
            <a:xfrm>
              <a:off x="8751576" y="1886727"/>
              <a:ext cx="303288" cy="369332"/>
            </a:xfrm>
            <a:prstGeom prst="rect">
              <a:avLst/>
            </a:prstGeom>
            <a:noFill/>
          </p:spPr>
          <p:txBody>
            <a:bodyPr wrap="none" rtlCol="0">
              <a:spAutoFit/>
            </a:bodyPr>
            <a:lstStyle/>
            <a:p>
              <a:r>
                <a:rPr lang="de-CH" dirty="0"/>
                <a:t>P</a:t>
              </a:r>
            </a:p>
          </p:txBody>
        </p:sp>
        <p:sp>
          <p:nvSpPr>
            <p:cNvPr id="31" name="Textfeld 30"/>
            <p:cNvSpPr txBox="1"/>
            <p:nvPr/>
          </p:nvSpPr>
          <p:spPr>
            <a:xfrm>
              <a:off x="7075629" y="1886727"/>
              <a:ext cx="316112" cy="369332"/>
            </a:xfrm>
            <a:prstGeom prst="rect">
              <a:avLst/>
            </a:prstGeom>
            <a:noFill/>
          </p:spPr>
          <p:txBody>
            <a:bodyPr wrap="none" rtlCol="0">
              <a:spAutoFit/>
            </a:bodyPr>
            <a:lstStyle/>
            <a:p>
              <a:r>
                <a:rPr lang="de-CH" dirty="0"/>
                <a:t>V</a:t>
              </a:r>
            </a:p>
          </p:txBody>
        </p:sp>
      </p:grpSp>
    </p:spTree>
    <p:extLst>
      <p:ext uri="{BB962C8B-B14F-4D97-AF65-F5344CB8AC3E}">
        <p14:creationId xmlns:p14="http://schemas.microsoft.com/office/powerpoint/2010/main" val="103217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2</a:t>
            </a:r>
          </a:p>
        </p:txBody>
      </p:sp>
      <p:sp>
        <p:nvSpPr>
          <p:cNvPr id="3" name="Inhaltsplatzhalter 2"/>
          <p:cNvSpPr>
            <a:spLocks noGrp="1"/>
          </p:cNvSpPr>
          <p:nvPr>
            <p:ph idx="1"/>
          </p:nvPr>
        </p:nvSpPr>
        <p:spPr>
          <a:xfrm>
            <a:off x="895865" y="1886727"/>
            <a:ext cx="10515600" cy="3553491"/>
          </a:xfrm>
        </p:spPr>
        <p:txBody>
          <a:bodyPr>
            <a:normAutofit/>
          </a:bodyPr>
          <a:lstStyle/>
          <a:p>
            <a:pPr marL="0" indent="0">
              <a:buNone/>
            </a:pPr>
            <a:r>
              <a:rPr lang="de-CH" sz="1800" b="1" dirty="0"/>
              <a:t>Die physikalische Halbwertszeit von Tc-99m beträgt</a:t>
            </a:r>
          </a:p>
          <a:p>
            <a:pPr marL="0" indent="0">
              <a:buNone/>
            </a:pPr>
            <a:r>
              <a:rPr lang="de-CH" sz="1800" b="1" dirty="0"/>
              <a:t>A – ca. 66 Stunden</a:t>
            </a:r>
          </a:p>
          <a:p>
            <a:pPr marL="0" indent="0">
              <a:buNone/>
            </a:pPr>
            <a:r>
              <a:rPr lang="de-CH" sz="1800" b="1" dirty="0"/>
              <a:t>B – ca. 6 Stunden</a:t>
            </a:r>
          </a:p>
          <a:p>
            <a:pPr marL="0" indent="0">
              <a:buNone/>
            </a:pPr>
            <a:r>
              <a:rPr lang="de-CH" sz="1800" b="1" dirty="0"/>
              <a:t>C – ca. 6 Stunden, kann aber im menschlichen Körper auch länger sein</a:t>
            </a:r>
          </a:p>
          <a:p>
            <a:pPr marL="0" indent="0">
              <a:buNone/>
            </a:pPr>
            <a:r>
              <a:rPr lang="de-CH" sz="1800" b="1" dirty="0"/>
              <a:t>D – ca. 109 min. </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a:t>
            </a:fld>
            <a:endParaRPr lang="de-CH" dirty="0">
              <a:solidFill>
                <a:schemeClr val="tx1"/>
              </a:solidFill>
            </a:endParaRPr>
          </a:p>
        </p:txBody>
      </p:sp>
    </p:spTree>
    <p:extLst>
      <p:ext uri="{BB962C8B-B14F-4D97-AF65-F5344CB8AC3E}">
        <p14:creationId xmlns:p14="http://schemas.microsoft.com/office/powerpoint/2010/main" val="876039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50</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18 - Lösung</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B – Pathologisch – aber glücklicherweise funktionierender Euler-</a:t>
            </a:r>
            <a:r>
              <a:rPr lang="de-CH" sz="1800" b="1" dirty="0" err="1"/>
              <a:t>Lijestrand</a:t>
            </a:r>
            <a:r>
              <a:rPr lang="de-CH" sz="1800" b="1" dirty="0"/>
              <a:t>-Reflex </a:t>
            </a:r>
            <a:r>
              <a:rPr lang="de-CH" sz="1800" i="1" dirty="0"/>
              <a:t>– falsch s.u.</a:t>
            </a:r>
          </a:p>
          <a:p>
            <a:pPr marL="0" indent="0">
              <a:buNone/>
            </a:pPr>
            <a:r>
              <a:rPr lang="de-CH" sz="1800" b="1" u="sng" dirty="0"/>
              <a:t>D – Pathologisch – aufgehobener EL-Reflex, </a:t>
            </a:r>
            <a:r>
              <a:rPr lang="de-CH" sz="1800" b="1" u="sng" dirty="0" err="1"/>
              <a:t>a.e</a:t>
            </a:r>
            <a:r>
              <a:rPr lang="de-CH" sz="1800" b="1" u="sng" dirty="0"/>
              <a:t>. Pneumonie</a:t>
            </a:r>
          </a:p>
          <a:p>
            <a:pPr marL="0" indent="0">
              <a:buNone/>
            </a:pPr>
            <a:r>
              <a:rPr lang="de-CH" sz="1800" b="1" dirty="0"/>
              <a:t>	</a:t>
            </a:r>
            <a:r>
              <a:rPr lang="de-CH" sz="1800" i="1" dirty="0"/>
              <a:t>Ventilation aufgrund einer Lungenentzündung vermindert. Die Perfusion ist jedoch erhalten, sogar 	leicht 	vermehrt, da die Entzündungsreaktion die Gefässe weit stellt, den Euler-</a:t>
            </a:r>
            <a:r>
              <a:rPr lang="de-CH" sz="1800" i="1" dirty="0" err="1"/>
              <a:t>Liljestrand</a:t>
            </a:r>
            <a:r>
              <a:rPr lang="de-CH" sz="1800" i="1" dirty="0"/>
              <a:t>-Reflex unterdrückt und 	somit die Perfusion erhöht. Die globale Sauerstoff </a:t>
            </a:r>
            <a:r>
              <a:rPr lang="de-CH" sz="1800" i="1" dirty="0" err="1"/>
              <a:t>sättigung</a:t>
            </a:r>
            <a:r>
              <a:rPr lang="de-CH" sz="1800" i="1" dirty="0"/>
              <a:t> ist in diesem Fall vermindert.</a:t>
            </a:r>
          </a:p>
          <a:p>
            <a:pPr marL="0" indent="0">
              <a:buNone/>
            </a:pPr>
            <a:endParaRPr lang="de-CH" sz="1800" b="1" dirty="0"/>
          </a:p>
        </p:txBody>
      </p:sp>
      <p:grpSp>
        <p:nvGrpSpPr>
          <p:cNvPr id="9" name="Gruppieren 8"/>
          <p:cNvGrpSpPr/>
          <p:nvPr/>
        </p:nvGrpSpPr>
        <p:grpSpPr>
          <a:xfrm>
            <a:off x="4459599" y="3734348"/>
            <a:ext cx="3272801" cy="3123652"/>
            <a:chOff x="6292193" y="1886727"/>
            <a:chExt cx="3272801" cy="3123652"/>
          </a:xfrm>
        </p:grpSpPr>
        <p:pic>
          <p:nvPicPr>
            <p:cNvPr id="22" name="Grafik 21"/>
            <p:cNvPicPr>
              <a:picLocks noChangeAspect="1"/>
            </p:cNvPicPr>
            <p:nvPr/>
          </p:nvPicPr>
          <p:blipFill>
            <a:blip r:embed="rId2"/>
            <a:stretch>
              <a:fillRect/>
            </a:stretch>
          </p:blipFill>
          <p:spPr>
            <a:xfrm>
              <a:off x="6292193" y="1910332"/>
              <a:ext cx="1674738" cy="3100047"/>
            </a:xfrm>
            <a:prstGeom prst="rect">
              <a:avLst/>
            </a:prstGeom>
          </p:spPr>
        </p:pic>
        <p:pic>
          <p:nvPicPr>
            <p:cNvPr id="23" name="Grafik 22"/>
            <p:cNvPicPr>
              <a:picLocks noChangeAspect="1"/>
            </p:cNvPicPr>
            <p:nvPr/>
          </p:nvPicPr>
          <p:blipFill rotWithShape="1">
            <a:blip r:embed="rId3"/>
            <a:srcRect t="2867"/>
            <a:stretch/>
          </p:blipFill>
          <p:spPr>
            <a:xfrm>
              <a:off x="8006976" y="1923552"/>
              <a:ext cx="1558018" cy="3064135"/>
            </a:xfrm>
            <a:prstGeom prst="rect">
              <a:avLst/>
            </a:prstGeom>
          </p:spPr>
        </p:pic>
        <p:sp>
          <p:nvSpPr>
            <p:cNvPr id="28" name="Textfeld 27"/>
            <p:cNvSpPr txBox="1"/>
            <p:nvPr/>
          </p:nvSpPr>
          <p:spPr>
            <a:xfrm>
              <a:off x="8751576" y="1886727"/>
              <a:ext cx="303288" cy="369332"/>
            </a:xfrm>
            <a:prstGeom prst="rect">
              <a:avLst/>
            </a:prstGeom>
            <a:noFill/>
          </p:spPr>
          <p:txBody>
            <a:bodyPr wrap="none" rtlCol="0">
              <a:spAutoFit/>
            </a:bodyPr>
            <a:lstStyle/>
            <a:p>
              <a:r>
                <a:rPr lang="de-CH" dirty="0"/>
                <a:t>P</a:t>
              </a:r>
            </a:p>
          </p:txBody>
        </p:sp>
        <p:sp>
          <p:nvSpPr>
            <p:cNvPr id="31" name="Textfeld 30"/>
            <p:cNvSpPr txBox="1"/>
            <p:nvPr/>
          </p:nvSpPr>
          <p:spPr>
            <a:xfrm>
              <a:off x="7075629" y="1886727"/>
              <a:ext cx="316112" cy="369332"/>
            </a:xfrm>
            <a:prstGeom prst="rect">
              <a:avLst/>
            </a:prstGeom>
            <a:noFill/>
          </p:spPr>
          <p:txBody>
            <a:bodyPr wrap="none" rtlCol="0">
              <a:spAutoFit/>
            </a:bodyPr>
            <a:lstStyle/>
            <a:p>
              <a:r>
                <a:rPr lang="de-CH" dirty="0"/>
                <a:t>V</a:t>
              </a:r>
            </a:p>
          </p:txBody>
        </p:sp>
      </p:grpSp>
      <p:pic>
        <p:nvPicPr>
          <p:cNvPr id="10" name="Grafik 9"/>
          <p:cNvPicPr>
            <a:picLocks noChangeAspect="1"/>
          </p:cNvPicPr>
          <p:nvPr/>
        </p:nvPicPr>
        <p:blipFill rotWithShape="1">
          <a:blip r:embed="rId4"/>
          <a:srcRect b="2837"/>
          <a:stretch/>
        </p:blipFill>
        <p:spPr>
          <a:xfrm>
            <a:off x="8006915" y="3832142"/>
            <a:ext cx="3346885" cy="2774846"/>
          </a:xfrm>
          <a:prstGeom prst="rect">
            <a:avLst/>
          </a:prstGeom>
        </p:spPr>
      </p:pic>
      <p:cxnSp>
        <p:nvCxnSpPr>
          <p:cNvPr id="3" name="Gerade Verbindung mit Pfeil 2"/>
          <p:cNvCxnSpPr/>
          <p:nvPr/>
        </p:nvCxnSpPr>
        <p:spPr>
          <a:xfrm>
            <a:off x="6918982" y="5413324"/>
            <a:ext cx="1563654" cy="703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5118040" y="5440218"/>
            <a:ext cx="1290812" cy="36825"/>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04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51</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19</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A – Pathologisch – bilaterale LEs</a:t>
            </a:r>
          </a:p>
          <a:p>
            <a:pPr marL="0" indent="0">
              <a:buNone/>
            </a:pPr>
            <a:r>
              <a:rPr lang="de-CH" sz="1800" b="1" dirty="0"/>
              <a:t>B – Pathologisch – </a:t>
            </a:r>
            <a:r>
              <a:rPr lang="de-CH" sz="1800" b="1" dirty="0" err="1"/>
              <a:t>Atelektase</a:t>
            </a:r>
            <a:r>
              <a:rPr lang="de-CH" sz="1800" b="1" dirty="0"/>
              <a:t> links, LE rechts</a:t>
            </a:r>
          </a:p>
          <a:p>
            <a:pPr marL="0" indent="0">
              <a:buNone/>
            </a:pPr>
            <a:r>
              <a:rPr lang="de-CH" sz="1800" b="1" dirty="0"/>
              <a:t>C - Normalbefund</a:t>
            </a:r>
          </a:p>
          <a:p>
            <a:pPr marL="0" indent="0">
              <a:buNone/>
            </a:pPr>
            <a:r>
              <a:rPr lang="de-CH" sz="1800" b="1" dirty="0"/>
              <a:t>D – Pathologisch –  </a:t>
            </a:r>
            <a:r>
              <a:rPr lang="de-CH" sz="1800" b="1" dirty="0" err="1"/>
              <a:t>Pleuraerguss</a:t>
            </a:r>
            <a:r>
              <a:rPr lang="de-CH" sz="1800" b="1" dirty="0"/>
              <a:t> rechts, LE links</a:t>
            </a:r>
          </a:p>
          <a:p>
            <a:pPr marL="0" indent="0">
              <a:buNone/>
            </a:pPr>
            <a:endParaRPr lang="de-CH" sz="1800" b="1" dirty="0"/>
          </a:p>
        </p:txBody>
      </p:sp>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l="435" t="14854" b="54388"/>
          <a:stretch/>
        </p:blipFill>
        <p:spPr>
          <a:xfrm>
            <a:off x="6933314" y="1967131"/>
            <a:ext cx="4731156" cy="1751888"/>
          </a:xfrm>
          <a:prstGeom prst="rect">
            <a:avLst/>
          </a:prstGeom>
        </p:spPr>
      </p:pic>
      <p:pic>
        <p:nvPicPr>
          <p:cNvPr id="11" name="Grafik 10"/>
          <p:cNvPicPr>
            <a:picLocks noChangeAspect="1"/>
          </p:cNvPicPr>
          <p:nvPr/>
        </p:nvPicPr>
        <p:blipFill rotWithShape="1">
          <a:blip r:embed="rId2">
            <a:extLst>
              <a:ext uri="{28A0092B-C50C-407E-A947-70E740481C1C}">
                <a14:useLocalDpi xmlns:a14="http://schemas.microsoft.com/office/drawing/2010/main" val="0"/>
              </a:ext>
            </a:extLst>
          </a:blip>
          <a:srcRect l="435" t="63166" b="8027"/>
          <a:stretch/>
        </p:blipFill>
        <p:spPr>
          <a:xfrm>
            <a:off x="6933314" y="3719019"/>
            <a:ext cx="4731156" cy="1640794"/>
          </a:xfrm>
          <a:prstGeom prst="rect">
            <a:avLst/>
          </a:prstGeom>
        </p:spPr>
      </p:pic>
      <p:sp>
        <p:nvSpPr>
          <p:cNvPr id="12" name="Textfeld 11"/>
          <p:cNvSpPr txBox="1"/>
          <p:nvPr/>
        </p:nvSpPr>
        <p:spPr>
          <a:xfrm>
            <a:off x="6437450" y="2564857"/>
            <a:ext cx="359394" cy="2308324"/>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r>
              <a:rPr lang="de-CH" sz="2400" dirty="0"/>
              <a:t>P</a:t>
            </a:r>
          </a:p>
        </p:txBody>
      </p:sp>
    </p:spTree>
    <p:extLst>
      <p:ext uri="{BB962C8B-B14F-4D97-AF65-F5344CB8AC3E}">
        <p14:creationId xmlns:p14="http://schemas.microsoft.com/office/powerpoint/2010/main" val="2172670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52</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19 - Lösung</a:t>
            </a:r>
          </a:p>
        </p:txBody>
      </p:sp>
      <p:sp>
        <p:nvSpPr>
          <p:cNvPr id="21" name="Inhaltsplatzhalter 2"/>
          <p:cNvSpPr>
            <a:spLocks noGrp="1"/>
          </p:cNvSpPr>
          <p:nvPr>
            <p:ph idx="1"/>
          </p:nvPr>
        </p:nvSpPr>
        <p:spPr>
          <a:xfrm>
            <a:off x="895865" y="1886727"/>
            <a:ext cx="10862026" cy="4845767"/>
          </a:xfrm>
        </p:spPr>
        <p:txBody>
          <a:bodyPr>
            <a:normAutofit/>
          </a:bodyPr>
          <a:lstStyle/>
          <a:p>
            <a:pPr marL="0" indent="0">
              <a:buNone/>
            </a:pPr>
            <a:r>
              <a:rPr lang="de-CH" sz="1800" b="1" dirty="0"/>
              <a:t>Pathologisch oder Normalbefund?</a:t>
            </a:r>
          </a:p>
          <a:p>
            <a:pPr marL="0" indent="0">
              <a:buNone/>
            </a:pPr>
            <a:r>
              <a:rPr lang="de-CH" sz="1800" b="1" u="sng" dirty="0"/>
              <a:t>A – Pathologisch – bilaterale Les</a:t>
            </a:r>
          </a:p>
          <a:p>
            <a:pPr marL="0" indent="0">
              <a:buNone/>
            </a:pPr>
            <a:r>
              <a:rPr lang="de-CH" sz="1800" b="1" dirty="0"/>
              <a:t>	</a:t>
            </a:r>
            <a:r>
              <a:rPr lang="de-CH" sz="1800" i="1" dirty="0"/>
              <a:t>sehr ausgedehnter Befund mit fast voll-</a:t>
            </a:r>
          </a:p>
          <a:p>
            <a:pPr marL="0" indent="0">
              <a:buNone/>
            </a:pPr>
            <a:r>
              <a:rPr lang="de-CH" sz="1800" i="1" dirty="0"/>
              <a:t>	ständiger Verlegung der linken Lungen-</a:t>
            </a:r>
          </a:p>
          <a:p>
            <a:pPr marL="0" indent="0">
              <a:buNone/>
            </a:pPr>
            <a:r>
              <a:rPr lang="de-CH" sz="1800" i="1" dirty="0"/>
              <a:t>	</a:t>
            </a:r>
            <a:r>
              <a:rPr lang="de-CH" sz="1800" i="1" dirty="0" err="1"/>
              <a:t>arterie</a:t>
            </a:r>
            <a:r>
              <a:rPr lang="de-CH" sz="1800" i="1" dirty="0"/>
              <a:t> (gelbe Pfeile) und rechtsseitig grossen</a:t>
            </a:r>
          </a:p>
          <a:p>
            <a:pPr marL="0" indent="0">
              <a:buNone/>
            </a:pPr>
            <a:r>
              <a:rPr lang="de-CH" sz="1800" i="1" dirty="0"/>
              <a:t>	P-Defekten (rote Pfeile)</a:t>
            </a:r>
            <a:endParaRPr lang="de-CH" sz="1800" dirty="0"/>
          </a:p>
          <a:p>
            <a:pPr marL="0" indent="0">
              <a:buNone/>
            </a:pPr>
            <a:r>
              <a:rPr lang="de-CH" sz="1800" b="1" dirty="0"/>
              <a:t>B – Pathologisch – </a:t>
            </a:r>
            <a:r>
              <a:rPr lang="de-CH" sz="1800" b="1" dirty="0" err="1"/>
              <a:t>Atelektase</a:t>
            </a:r>
            <a:r>
              <a:rPr lang="de-CH" sz="1800" b="1" dirty="0"/>
              <a:t> links, LE rechts</a:t>
            </a:r>
          </a:p>
          <a:p>
            <a:pPr marL="0" indent="0">
              <a:buNone/>
            </a:pPr>
            <a:r>
              <a:rPr lang="de-CH" sz="1800" b="1" dirty="0"/>
              <a:t>	</a:t>
            </a:r>
            <a:r>
              <a:rPr lang="de-CH" sz="1800" i="1" dirty="0"/>
              <a:t>Nein, da </a:t>
            </a:r>
            <a:r>
              <a:rPr lang="de-CH" sz="1800" i="1" dirty="0" err="1"/>
              <a:t>Atelektase</a:t>
            </a:r>
            <a:r>
              <a:rPr lang="de-CH" sz="1800" i="1" dirty="0"/>
              <a:t> = fehlende Ventilation</a:t>
            </a:r>
          </a:p>
          <a:p>
            <a:pPr marL="0" indent="0">
              <a:buNone/>
            </a:pPr>
            <a:r>
              <a:rPr lang="de-CH" sz="1800" i="1" dirty="0"/>
              <a:t>	die V ist jedoch hier überall erhalten</a:t>
            </a:r>
            <a:endParaRPr lang="de-CH" sz="1800" dirty="0"/>
          </a:p>
          <a:p>
            <a:pPr marL="0" indent="0">
              <a:buNone/>
            </a:pPr>
            <a:r>
              <a:rPr lang="de-CH" sz="1800" b="1" dirty="0"/>
              <a:t>D – Pathologisch –  </a:t>
            </a:r>
            <a:r>
              <a:rPr lang="de-CH" sz="1800" b="1" dirty="0" err="1"/>
              <a:t>Pleuraerguss</a:t>
            </a:r>
            <a:r>
              <a:rPr lang="de-CH" sz="1800" b="1" dirty="0"/>
              <a:t> rechts, LE links</a:t>
            </a:r>
          </a:p>
          <a:p>
            <a:pPr marL="0" indent="0">
              <a:buNone/>
            </a:pPr>
            <a:r>
              <a:rPr lang="de-CH" sz="1800" b="1" dirty="0"/>
              <a:t>	</a:t>
            </a:r>
            <a:r>
              <a:rPr lang="de-CH" sz="1800" i="1" dirty="0"/>
              <a:t>Nein, da Lungenkonturen in V korrekt (z.B. </a:t>
            </a:r>
          </a:p>
          <a:p>
            <a:pPr marL="0" indent="0">
              <a:buNone/>
            </a:pPr>
            <a:r>
              <a:rPr lang="de-CH" sz="1800" i="1" dirty="0"/>
              <a:t>	konvexe Kontur dorsal in axialen Schichten)</a:t>
            </a:r>
          </a:p>
          <a:p>
            <a:pPr marL="0" indent="0">
              <a:buNone/>
            </a:pPr>
            <a:endParaRPr lang="de-CH" sz="1800" b="1" dirty="0"/>
          </a:p>
        </p:txBody>
      </p:sp>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l="435" t="14854" b="54388"/>
          <a:stretch/>
        </p:blipFill>
        <p:spPr>
          <a:xfrm>
            <a:off x="6933314" y="1967131"/>
            <a:ext cx="4731156" cy="1751888"/>
          </a:xfrm>
          <a:prstGeom prst="rect">
            <a:avLst/>
          </a:prstGeom>
        </p:spPr>
      </p:pic>
      <p:pic>
        <p:nvPicPr>
          <p:cNvPr id="11" name="Grafik 10"/>
          <p:cNvPicPr>
            <a:picLocks noChangeAspect="1"/>
          </p:cNvPicPr>
          <p:nvPr/>
        </p:nvPicPr>
        <p:blipFill rotWithShape="1">
          <a:blip r:embed="rId2">
            <a:extLst>
              <a:ext uri="{28A0092B-C50C-407E-A947-70E740481C1C}">
                <a14:useLocalDpi xmlns:a14="http://schemas.microsoft.com/office/drawing/2010/main" val="0"/>
              </a:ext>
            </a:extLst>
          </a:blip>
          <a:srcRect l="435" t="63166" b="8027"/>
          <a:stretch/>
        </p:blipFill>
        <p:spPr>
          <a:xfrm>
            <a:off x="6933314" y="3719019"/>
            <a:ext cx="4731156" cy="1640794"/>
          </a:xfrm>
          <a:prstGeom prst="rect">
            <a:avLst/>
          </a:prstGeom>
        </p:spPr>
      </p:pic>
      <p:sp>
        <p:nvSpPr>
          <p:cNvPr id="12" name="Textfeld 11"/>
          <p:cNvSpPr txBox="1"/>
          <p:nvPr/>
        </p:nvSpPr>
        <p:spPr>
          <a:xfrm>
            <a:off x="6437450" y="2564857"/>
            <a:ext cx="359394" cy="2308324"/>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r>
              <a:rPr lang="de-CH" sz="2400" dirty="0"/>
              <a:t>P</a:t>
            </a:r>
          </a:p>
        </p:txBody>
      </p:sp>
      <p:cxnSp>
        <p:nvCxnSpPr>
          <p:cNvPr id="4" name="Gerade Verbindung mit Pfeil 3"/>
          <p:cNvCxnSpPr/>
          <p:nvPr/>
        </p:nvCxnSpPr>
        <p:spPr>
          <a:xfrm flipH="1">
            <a:off x="8193741" y="4016188"/>
            <a:ext cx="188259" cy="277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8382000" y="4168588"/>
            <a:ext cx="152401" cy="20618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8399929" y="4436322"/>
            <a:ext cx="210673" cy="1984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8238564" y="4929210"/>
            <a:ext cx="322730" cy="24355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9431754" y="3970157"/>
            <a:ext cx="210673" cy="1984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a:off x="9636771" y="4210395"/>
            <a:ext cx="210673" cy="1984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9742107" y="4505244"/>
            <a:ext cx="210673" cy="1984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9816758" y="4730779"/>
            <a:ext cx="210673" cy="19843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7575427" y="3844588"/>
            <a:ext cx="64301" cy="2523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7143987" y="3838523"/>
            <a:ext cx="174720" cy="3038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6817122" y="3989038"/>
            <a:ext cx="174720" cy="3038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a:endCxn id="11" idx="1"/>
          </p:cNvCxnSpPr>
          <p:nvPr/>
        </p:nvCxnSpPr>
        <p:spPr>
          <a:xfrm>
            <a:off x="6709368" y="4353320"/>
            <a:ext cx="223946" cy="1860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10562107" y="4929210"/>
            <a:ext cx="123822" cy="337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10232858" y="4370638"/>
            <a:ext cx="254598" cy="2210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06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53</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20</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A – Pathologisch – bilaterale LEs</a:t>
            </a:r>
          </a:p>
          <a:p>
            <a:pPr marL="0" indent="0">
              <a:buNone/>
            </a:pPr>
            <a:r>
              <a:rPr lang="de-CH" sz="1800" b="1" dirty="0"/>
              <a:t>B – Pathologisch – Lungenembolie </a:t>
            </a:r>
            <a:r>
              <a:rPr lang="de-CH" sz="1800" b="1" dirty="0" err="1"/>
              <a:t>Unerlappen</a:t>
            </a:r>
            <a:r>
              <a:rPr lang="de-CH" sz="1800" b="1" dirty="0"/>
              <a:t> links</a:t>
            </a:r>
          </a:p>
          <a:p>
            <a:pPr marL="0" indent="0">
              <a:buNone/>
            </a:pPr>
            <a:r>
              <a:rPr lang="de-CH" sz="1800" b="1" dirty="0"/>
              <a:t>C - Normalbefund</a:t>
            </a:r>
          </a:p>
          <a:p>
            <a:pPr marL="0" indent="0">
              <a:buNone/>
            </a:pPr>
            <a:r>
              <a:rPr lang="de-CH" sz="1800" b="1" dirty="0"/>
              <a:t>D – Pathologisch –  Lungenembolie Unterlappen rechts</a:t>
            </a:r>
          </a:p>
          <a:p>
            <a:pPr marL="0" indent="0">
              <a:buNone/>
            </a:pPr>
            <a:endParaRPr lang="de-CH" sz="1800" b="1" dirty="0"/>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t="62161" r="50028" b="7720"/>
          <a:stretch/>
        </p:blipFill>
        <p:spPr>
          <a:xfrm>
            <a:off x="6929725" y="3847593"/>
            <a:ext cx="4728314" cy="1696695"/>
          </a:xfrm>
          <a:prstGeom prst="rect">
            <a:avLst/>
          </a:prstGeom>
        </p:spPr>
      </p:pic>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t="13565" r="50056" b="55050"/>
          <a:stretch/>
        </p:blipFill>
        <p:spPr>
          <a:xfrm>
            <a:off x="6929725" y="2078616"/>
            <a:ext cx="4728314" cy="1768978"/>
          </a:xfrm>
          <a:prstGeom prst="rect">
            <a:avLst/>
          </a:prstGeom>
        </p:spPr>
      </p:pic>
      <p:sp>
        <p:nvSpPr>
          <p:cNvPr id="13" name="Textfeld 12"/>
          <p:cNvSpPr txBox="1"/>
          <p:nvPr/>
        </p:nvSpPr>
        <p:spPr>
          <a:xfrm>
            <a:off x="6394659" y="2693431"/>
            <a:ext cx="359394" cy="2308324"/>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r>
              <a:rPr lang="de-CH" sz="2400" dirty="0"/>
              <a:t>P</a:t>
            </a:r>
          </a:p>
        </p:txBody>
      </p:sp>
    </p:spTree>
    <p:extLst>
      <p:ext uri="{BB962C8B-B14F-4D97-AF65-F5344CB8AC3E}">
        <p14:creationId xmlns:p14="http://schemas.microsoft.com/office/powerpoint/2010/main" val="1506034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54</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20 - Lösung</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u="sng" dirty="0"/>
              <a:t>D – Pathologisch –  Lungenembolie Unterlappen rechts</a:t>
            </a:r>
          </a:p>
          <a:p>
            <a:pPr marL="0" indent="0">
              <a:buNone/>
            </a:pPr>
            <a:r>
              <a:rPr lang="de-CH" sz="1800" i="1" dirty="0"/>
              <a:t>	korrekt! Segment VI rechts</a:t>
            </a:r>
          </a:p>
          <a:p>
            <a:pPr marL="0" indent="0">
              <a:buNone/>
            </a:pPr>
            <a:r>
              <a:rPr lang="de-CH" sz="1800" i="1" dirty="0"/>
              <a:t>	in der seitlichen Aufnahme der typische </a:t>
            </a:r>
          </a:p>
          <a:p>
            <a:pPr marL="0" indent="0">
              <a:buNone/>
            </a:pPr>
            <a:r>
              <a:rPr lang="de-CH" sz="1800" i="1" dirty="0"/>
              <a:t>	Keil-förmige Perfusionsdefekt</a:t>
            </a:r>
          </a:p>
          <a:p>
            <a:pPr marL="0" indent="0">
              <a:buNone/>
            </a:pPr>
            <a:endParaRPr lang="de-CH" sz="1800" b="1" dirty="0"/>
          </a:p>
          <a:p>
            <a:pPr marL="0" indent="0">
              <a:buNone/>
            </a:pPr>
            <a:endParaRPr lang="de-CH" sz="1800" b="1" dirty="0"/>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t="62161" r="50028" b="7720"/>
          <a:stretch/>
        </p:blipFill>
        <p:spPr>
          <a:xfrm>
            <a:off x="6929725" y="3847593"/>
            <a:ext cx="4728314" cy="1696695"/>
          </a:xfrm>
          <a:prstGeom prst="rect">
            <a:avLst/>
          </a:prstGeom>
        </p:spPr>
      </p:pic>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t="13565" r="50056" b="55050"/>
          <a:stretch/>
        </p:blipFill>
        <p:spPr>
          <a:xfrm>
            <a:off x="6929725" y="2078616"/>
            <a:ext cx="4728314" cy="1768978"/>
          </a:xfrm>
          <a:prstGeom prst="rect">
            <a:avLst/>
          </a:prstGeom>
        </p:spPr>
      </p:pic>
      <p:sp>
        <p:nvSpPr>
          <p:cNvPr id="13" name="Textfeld 12"/>
          <p:cNvSpPr txBox="1"/>
          <p:nvPr/>
        </p:nvSpPr>
        <p:spPr>
          <a:xfrm>
            <a:off x="6394659" y="2693431"/>
            <a:ext cx="359394" cy="2308324"/>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r>
              <a:rPr lang="de-CH" sz="2400" dirty="0"/>
              <a:t>P</a:t>
            </a:r>
          </a:p>
        </p:txBody>
      </p:sp>
      <p:cxnSp>
        <p:nvCxnSpPr>
          <p:cNvPr id="10" name="Gerade Verbindung mit Pfeil 9"/>
          <p:cNvCxnSpPr/>
          <p:nvPr/>
        </p:nvCxnSpPr>
        <p:spPr>
          <a:xfrm flipH="1">
            <a:off x="11303875" y="4436565"/>
            <a:ext cx="454016" cy="1465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7556473" y="5172068"/>
            <a:ext cx="233856" cy="4721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035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55</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21</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A – Pathologisch – Lungenembolie Unterlappen rechts</a:t>
            </a:r>
          </a:p>
          <a:p>
            <a:pPr marL="0" indent="0">
              <a:buNone/>
            </a:pPr>
            <a:r>
              <a:rPr lang="de-CH" sz="1800" b="1" dirty="0"/>
              <a:t>B – Pathologisch – Lungenembolie </a:t>
            </a:r>
            <a:r>
              <a:rPr lang="de-CH" sz="1800" b="1" dirty="0" smtClean="0"/>
              <a:t>nur links</a:t>
            </a:r>
            <a:endParaRPr lang="de-CH" sz="1800" b="1" dirty="0"/>
          </a:p>
          <a:p>
            <a:pPr marL="0" indent="0">
              <a:buNone/>
            </a:pPr>
            <a:r>
              <a:rPr lang="de-CH" sz="1800" b="1" dirty="0"/>
              <a:t>C - Normalbefund</a:t>
            </a:r>
          </a:p>
          <a:p>
            <a:pPr marL="0" indent="0">
              <a:buNone/>
            </a:pPr>
            <a:r>
              <a:rPr lang="de-CH" sz="1800" b="1" dirty="0"/>
              <a:t>D – Pathologisch –  Lungenembolie Mittellappen rechts</a:t>
            </a:r>
          </a:p>
          <a:p>
            <a:pPr marL="0" indent="0">
              <a:buNone/>
            </a:pPr>
            <a:endParaRPr lang="de-CH" sz="1800" b="1" dirty="0"/>
          </a:p>
        </p:txBody>
      </p:sp>
      <p:sp>
        <p:nvSpPr>
          <p:cNvPr id="10" name="Textfeld 9"/>
          <p:cNvSpPr txBox="1"/>
          <p:nvPr/>
        </p:nvSpPr>
        <p:spPr>
          <a:xfrm>
            <a:off x="6262253" y="2436048"/>
            <a:ext cx="359394" cy="2677656"/>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endParaRPr lang="de-CH" sz="2400" dirty="0"/>
          </a:p>
          <a:p>
            <a:r>
              <a:rPr lang="de-CH" sz="2400" dirty="0"/>
              <a:t>P</a:t>
            </a:r>
          </a:p>
        </p:txBody>
      </p:sp>
      <p:pic>
        <p:nvPicPr>
          <p:cNvPr id="11" name="Grafik 10"/>
          <p:cNvPicPr>
            <a:picLocks noChangeAspect="1"/>
          </p:cNvPicPr>
          <p:nvPr/>
        </p:nvPicPr>
        <p:blipFill rotWithShape="1">
          <a:blip r:embed="rId2">
            <a:extLst>
              <a:ext uri="{28A0092B-C50C-407E-A947-70E740481C1C}">
                <a14:useLocalDpi xmlns:a14="http://schemas.microsoft.com/office/drawing/2010/main" val="0"/>
              </a:ext>
            </a:extLst>
          </a:blip>
          <a:srcRect t="9472" r="50993" b="62067"/>
          <a:stretch/>
        </p:blipFill>
        <p:spPr>
          <a:xfrm>
            <a:off x="6621647" y="1886727"/>
            <a:ext cx="5440617" cy="1888149"/>
          </a:xfrm>
          <a:prstGeom prst="rect">
            <a:avLst/>
          </a:prstGeom>
        </p:spPr>
      </p:pic>
      <p:pic>
        <p:nvPicPr>
          <p:cNvPr id="12" name="Grafik 11"/>
          <p:cNvPicPr>
            <a:picLocks noChangeAspect="1"/>
          </p:cNvPicPr>
          <p:nvPr/>
        </p:nvPicPr>
        <p:blipFill rotWithShape="1">
          <a:blip r:embed="rId2">
            <a:extLst>
              <a:ext uri="{28A0092B-C50C-407E-A947-70E740481C1C}">
                <a14:useLocalDpi xmlns:a14="http://schemas.microsoft.com/office/drawing/2010/main" val="0"/>
              </a:ext>
            </a:extLst>
          </a:blip>
          <a:srcRect l="-19" t="59019" r="51012" b="12520"/>
          <a:stretch/>
        </p:blipFill>
        <p:spPr>
          <a:xfrm>
            <a:off x="6621647" y="3774876"/>
            <a:ext cx="5440617" cy="1888149"/>
          </a:xfrm>
          <a:prstGeom prst="rect">
            <a:avLst/>
          </a:prstGeom>
        </p:spPr>
      </p:pic>
    </p:spTree>
    <p:extLst>
      <p:ext uri="{BB962C8B-B14F-4D97-AF65-F5344CB8AC3E}">
        <p14:creationId xmlns:p14="http://schemas.microsoft.com/office/powerpoint/2010/main" val="3138998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56</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21 - Lösung</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D – Pathologisch –  Lungenembolie Mittellappen rechts</a:t>
            </a:r>
          </a:p>
          <a:p>
            <a:pPr marL="0" indent="0">
              <a:buNone/>
            </a:pPr>
            <a:r>
              <a:rPr lang="de-CH" sz="1800" b="1" dirty="0"/>
              <a:t>	</a:t>
            </a:r>
            <a:r>
              <a:rPr lang="de-CH" sz="1800" i="1" dirty="0"/>
              <a:t>Korrekt!</a:t>
            </a:r>
          </a:p>
          <a:p>
            <a:pPr marL="0" indent="0">
              <a:buNone/>
            </a:pPr>
            <a:endParaRPr lang="de-CH" sz="1800" b="1" dirty="0"/>
          </a:p>
        </p:txBody>
      </p:sp>
      <p:sp>
        <p:nvSpPr>
          <p:cNvPr id="10" name="Textfeld 9"/>
          <p:cNvSpPr txBox="1"/>
          <p:nvPr/>
        </p:nvSpPr>
        <p:spPr>
          <a:xfrm>
            <a:off x="6262253" y="2436048"/>
            <a:ext cx="359394" cy="2677656"/>
          </a:xfrm>
          <a:prstGeom prst="rect">
            <a:avLst/>
          </a:prstGeom>
          <a:noFill/>
        </p:spPr>
        <p:txBody>
          <a:bodyPr wrap="none" rtlCol="0">
            <a:spAutoFit/>
          </a:bodyPr>
          <a:lstStyle/>
          <a:p>
            <a:r>
              <a:rPr lang="de-CH" sz="2400" dirty="0"/>
              <a:t>V</a:t>
            </a:r>
          </a:p>
          <a:p>
            <a:endParaRPr lang="de-CH" sz="2400" dirty="0"/>
          </a:p>
          <a:p>
            <a:endParaRPr lang="de-CH" sz="2400" dirty="0"/>
          </a:p>
          <a:p>
            <a:endParaRPr lang="de-CH" sz="2400" dirty="0"/>
          </a:p>
          <a:p>
            <a:endParaRPr lang="de-CH" sz="2400" dirty="0"/>
          </a:p>
          <a:p>
            <a:endParaRPr lang="de-CH" sz="2400" dirty="0"/>
          </a:p>
          <a:p>
            <a:r>
              <a:rPr lang="de-CH" sz="2400" dirty="0"/>
              <a:t>P</a:t>
            </a:r>
          </a:p>
        </p:txBody>
      </p:sp>
      <p:pic>
        <p:nvPicPr>
          <p:cNvPr id="11" name="Grafik 10"/>
          <p:cNvPicPr>
            <a:picLocks noChangeAspect="1"/>
          </p:cNvPicPr>
          <p:nvPr/>
        </p:nvPicPr>
        <p:blipFill rotWithShape="1">
          <a:blip r:embed="rId2">
            <a:extLst>
              <a:ext uri="{28A0092B-C50C-407E-A947-70E740481C1C}">
                <a14:useLocalDpi xmlns:a14="http://schemas.microsoft.com/office/drawing/2010/main" val="0"/>
              </a:ext>
            </a:extLst>
          </a:blip>
          <a:srcRect t="9472" r="50993" b="62067"/>
          <a:stretch/>
        </p:blipFill>
        <p:spPr>
          <a:xfrm>
            <a:off x="6621647" y="1886727"/>
            <a:ext cx="5440617" cy="1888149"/>
          </a:xfrm>
          <a:prstGeom prst="rect">
            <a:avLst/>
          </a:prstGeom>
        </p:spPr>
      </p:pic>
      <p:pic>
        <p:nvPicPr>
          <p:cNvPr id="12" name="Grafik 11"/>
          <p:cNvPicPr>
            <a:picLocks noChangeAspect="1"/>
          </p:cNvPicPr>
          <p:nvPr/>
        </p:nvPicPr>
        <p:blipFill rotWithShape="1">
          <a:blip r:embed="rId2">
            <a:extLst>
              <a:ext uri="{28A0092B-C50C-407E-A947-70E740481C1C}">
                <a14:useLocalDpi xmlns:a14="http://schemas.microsoft.com/office/drawing/2010/main" val="0"/>
              </a:ext>
            </a:extLst>
          </a:blip>
          <a:srcRect l="-19" t="59019" r="51012" b="12520"/>
          <a:stretch/>
        </p:blipFill>
        <p:spPr>
          <a:xfrm>
            <a:off x="6621647" y="3774876"/>
            <a:ext cx="5440617" cy="1888149"/>
          </a:xfrm>
          <a:prstGeom prst="rect">
            <a:avLst/>
          </a:prstGeom>
        </p:spPr>
      </p:pic>
      <p:cxnSp>
        <p:nvCxnSpPr>
          <p:cNvPr id="25" name="Gerade Verbindung mit Pfeil 24"/>
          <p:cNvCxnSpPr>
            <a:stCxn id="35" idx="0"/>
          </p:cNvCxnSpPr>
          <p:nvPr/>
        </p:nvCxnSpPr>
        <p:spPr>
          <a:xfrm>
            <a:off x="5764306" y="3424518"/>
            <a:ext cx="1272988" cy="7871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2157909" y="3274117"/>
            <a:ext cx="3546805" cy="1477328"/>
          </a:xfrm>
          <a:prstGeom prst="rect">
            <a:avLst/>
          </a:prstGeom>
          <a:noFill/>
        </p:spPr>
        <p:txBody>
          <a:bodyPr wrap="none" rtlCol="0">
            <a:spAutoFit/>
          </a:bodyPr>
          <a:lstStyle/>
          <a:p>
            <a:r>
              <a:rPr lang="de-CH" dirty="0"/>
              <a:t>Fehlende Perfusion im Mittellappen</a:t>
            </a:r>
          </a:p>
          <a:p>
            <a:endParaRPr lang="de-CH" dirty="0"/>
          </a:p>
          <a:p>
            <a:endParaRPr lang="de-CH" dirty="0"/>
          </a:p>
          <a:p>
            <a:r>
              <a:rPr lang="de-CH" dirty="0"/>
              <a:t>Zusätzlich V.a. subsegmentale LE in </a:t>
            </a:r>
          </a:p>
          <a:p>
            <a:r>
              <a:rPr lang="de-CH" dirty="0"/>
              <a:t>der </a:t>
            </a:r>
            <a:r>
              <a:rPr lang="de-CH" dirty="0" err="1"/>
              <a:t>Lingula</a:t>
            </a:r>
            <a:endParaRPr lang="de-CH" dirty="0"/>
          </a:p>
        </p:txBody>
      </p:sp>
      <p:sp>
        <p:nvSpPr>
          <p:cNvPr id="35" name="Freihandform 34"/>
          <p:cNvSpPr/>
          <p:nvPr/>
        </p:nvSpPr>
        <p:spPr>
          <a:xfrm>
            <a:off x="5764306" y="3424518"/>
            <a:ext cx="3128682" cy="1075764"/>
          </a:xfrm>
          <a:custGeom>
            <a:avLst/>
            <a:gdLst>
              <a:gd name="connsiteX0" fmla="*/ 0 w 3191908"/>
              <a:gd name="connsiteY0" fmla="*/ 0 h 977153"/>
              <a:gd name="connsiteX1" fmla="*/ 735106 w 3191908"/>
              <a:gd name="connsiteY1" fmla="*/ 98611 h 977153"/>
              <a:gd name="connsiteX2" fmla="*/ 1425388 w 3191908"/>
              <a:gd name="connsiteY2" fmla="*/ 268941 h 977153"/>
              <a:gd name="connsiteX3" fmla="*/ 2348753 w 3191908"/>
              <a:gd name="connsiteY3" fmla="*/ 268941 h 977153"/>
              <a:gd name="connsiteX4" fmla="*/ 3083859 w 3191908"/>
              <a:gd name="connsiteY4" fmla="*/ 519953 h 977153"/>
              <a:gd name="connsiteX5" fmla="*/ 3173506 w 3191908"/>
              <a:gd name="connsiteY5" fmla="*/ 977153 h 97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1908" h="977153">
                <a:moveTo>
                  <a:pt x="0" y="0"/>
                </a:moveTo>
                <a:cubicBezTo>
                  <a:pt x="248770" y="26893"/>
                  <a:pt x="497541" y="53787"/>
                  <a:pt x="735106" y="98611"/>
                </a:cubicBezTo>
                <a:cubicBezTo>
                  <a:pt x="972671" y="143435"/>
                  <a:pt x="1156447" y="240553"/>
                  <a:pt x="1425388" y="268941"/>
                </a:cubicBezTo>
                <a:cubicBezTo>
                  <a:pt x="1694329" y="297329"/>
                  <a:pt x="2072341" y="227106"/>
                  <a:pt x="2348753" y="268941"/>
                </a:cubicBezTo>
                <a:cubicBezTo>
                  <a:pt x="2625165" y="310776"/>
                  <a:pt x="2946400" y="401918"/>
                  <a:pt x="3083859" y="519953"/>
                </a:cubicBezTo>
                <a:cubicBezTo>
                  <a:pt x="3221318" y="637988"/>
                  <a:pt x="3197412" y="807570"/>
                  <a:pt x="3173506" y="977153"/>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Freihandform 36"/>
          <p:cNvSpPr/>
          <p:nvPr/>
        </p:nvSpPr>
        <p:spPr>
          <a:xfrm>
            <a:off x="5549153" y="3850306"/>
            <a:ext cx="2250141" cy="434823"/>
          </a:xfrm>
          <a:custGeom>
            <a:avLst/>
            <a:gdLst>
              <a:gd name="connsiteX0" fmla="*/ 0 w 2303929"/>
              <a:gd name="connsiteY0" fmla="*/ 434823 h 434823"/>
              <a:gd name="connsiteX1" fmla="*/ 385482 w 2303929"/>
              <a:gd name="connsiteY1" fmla="*/ 255529 h 434823"/>
              <a:gd name="connsiteX2" fmla="*/ 1013012 w 2303929"/>
              <a:gd name="connsiteY2" fmla="*/ 31412 h 434823"/>
              <a:gd name="connsiteX3" fmla="*/ 1479176 w 2303929"/>
              <a:gd name="connsiteY3" fmla="*/ 4518 h 434823"/>
              <a:gd name="connsiteX4" fmla="*/ 2034988 w 2303929"/>
              <a:gd name="connsiteY4" fmla="*/ 58306 h 434823"/>
              <a:gd name="connsiteX5" fmla="*/ 2303929 w 2303929"/>
              <a:gd name="connsiteY5" fmla="*/ 165882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3929" h="434823">
                <a:moveTo>
                  <a:pt x="0" y="434823"/>
                </a:moveTo>
                <a:cubicBezTo>
                  <a:pt x="108323" y="378793"/>
                  <a:pt x="216647" y="322764"/>
                  <a:pt x="385482" y="255529"/>
                </a:cubicBezTo>
                <a:cubicBezTo>
                  <a:pt x="554317" y="188294"/>
                  <a:pt x="830730" y="73247"/>
                  <a:pt x="1013012" y="31412"/>
                </a:cubicBezTo>
                <a:cubicBezTo>
                  <a:pt x="1195294" y="-10423"/>
                  <a:pt x="1308847" y="36"/>
                  <a:pt x="1479176" y="4518"/>
                </a:cubicBezTo>
                <a:cubicBezTo>
                  <a:pt x="1649505" y="9000"/>
                  <a:pt x="1897529" y="31412"/>
                  <a:pt x="2034988" y="58306"/>
                </a:cubicBezTo>
                <a:cubicBezTo>
                  <a:pt x="2172447" y="85200"/>
                  <a:pt x="2238188" y="125541"/>
                  <a:pt x="2303929" y="165882"/>
                </a:cubicBezTo>
              </a:path>
            </a:pathLst>
          </a:custGeom>
          <a:noFill/>
          <a:ln w="28575">
            <a:solidFill>
              <a:schemeClr val="accent6">
                <a:lumMod val="60000"/>
                <a:lumOff val="4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22682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57</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21 - Lösung</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Pathologisch oder Normalbefund?</a:t>
            </a:r>
          </a:p>
          <a:p>
            <a:pPr marL="0" indent="0">
              <a:buNone/>
            </a:pPr>
            <a:r>
              <a:rPr lang="de-CH" sz="1800" b="1" dirty="0"/>
              <a:t>D – Pathologisch –  Lungenembolie Mittellappen rechts</a:t>
            </a:r>
          </a:p>
          <a:p>
            <a:pPr marL="0" indent="0">
              <a:buNone/>
            </a:pPr>
            <a:r>
              <a:rPr lang="de-CH" sz="1800" b="1" dirty="0"/>
              <a:t>	</a:t>
            </a:r>
            <a:r>
              <a:rPr lang="de-CH" sz="1800" i="1" dirty="0"/>
              <a:t>Korrekt!</a:t>
            </a:r>
          </a:p>
          <a:p>
            <a:pPr marL="0" indent="0">
              <a:buNone/>
            </a:pPr>
            <a:endParaRPr lang="de-CH" sz="1800" b="1" dirty="0"/>
          </a:p>
        </p:txBody>
      </p:sp>
      <p:grpSp>
        <p:nvGrpSpPr>
          <p:cNvPr id="15" name="Gruppieren 14"/>
          <p:cNvGrpSpPr/>
          <p:nvPr/>
        </p:nvGrpSpPr>
        <p:grpSpPr>
          <a:xfrm>
            <a:off x="2747513" y="3531686"/>
            <a:ext cx="6835758" cy="2914702"/>
            <a:chOff x="957840" y="1984497"/>
            <a:chExt cx="6357359" cy="2305492"/>
          </a:xfrm>
        </p:grpSpPr>
        <p:grpSp>
          <p:nvGrpSpPr>
            <p:cNvPr id="16" name="Gruppieren 15"/>
            <p:cNvGrpSpPr/>
            <p:nvPr/>
          </p:nvGrpSpPr>
          <p:grpSpPr>
            <a:xfrm>
              <a:off x="957840" y="1984497"/>
              <a:ext cx="6357359" cy="2305492"/>
              <a:chOff x="1854438" y="2463061"/>
              <a:chExt cx="8575677" cy="3558586"/>
            </a:xfrm>
          </p:grpSpPr>
          <p:pic>
            <p:nvPicPr>
              <p:cNvPr id="22" name="Grafik 21"/>
              <p:cNvPicPr>
                <a:picLocks noChangeAspect="1"/>
              </p:cNvPicPr>
              <p:nvPr/>
            </p:nvPicPr>
            <p:blipFill>
              <a:blip r:embed="rId2"/>
              <a:stretch>
                <a:fillRect/>
              </a:stretch>
            </p:blipFill>
            <p:spPr>
              <a:xfrm>
                <a:off x="1854438" y="2465858"/>
                <a:ext cx="2504291" cy="3555789"/>
              </a:xfrm>
              <a:prstGeom prst="rect">
                <a:avLst/>
              </a:prstGeom>
            </p:spPr>
          </p:pic>
          <p:pic>
            <p:nvPicPr>
              <p:cNvPr id="23" name="Grafik 22"/>
              <p:cNvPicPr>
                <a:picLocks noChangeAspect="1"/>
              </p:cNvPicPr>
              <p:nvPr/>
            </p:nvPicPr>
            <p:blipFill>
              <a:blip r:embed="rId3"/>
              <a:stretch>
                <a:fillRect/>
              </a:stretch>
            </p:blipFill>
            <p:spPr>
              <a:xfrm>
                <a:off x="4469450" y="2463061"/>
                <a:ext cx="3478139" cy="3558586"/>
              </a:xfrm>
              <a:prstGeom prst="rect">
                <a:avLst/>
              </a:prstGeom>
            </p:spPr>
          </p:pic>
          <p:pic>
            <p:nvPicPr>
              <p:cNvPr id="24" name="Grafik 23"/>
              <p:cNvPicPr>
                <a:picLocks noChangeAspect="1"/>
              </p:cNvPicPr>
              <p:nvPr/>
            </p:nvPicPr>
            <p:blipFill>
              <a:blip r:embed="rId4"/>
              <a:stretch>
                <a:fillRect/>
              </a:stretch>
            </p:blipFill>
            <p:spPr>
              <a:xfrm>
                <a:off x="8058310" y="2463061"/>
                <a:ext cx="2371805" cy="3555168"/>
              </a:xfrm>
              <a:prstGeom prst="rect">
                <a:avLst/>
              </a:prstGeom>
            </p:spPr>
          </p:pic>
        </p:grpSp>
        <p:sp>
          <p:nvSpPr>
            <p:cNvPr id="17" name="Freihandform 16"/>
            <p:cNvSpPr/>
            <p:nvPr/>
          </p:nvSpPr>
          <p:spPr>
            <a:xfrm>
              <a:off x="1128045" y="2572284"/>
              <a:ext cx="1341690" cy="1367327"/>
            </a:xfrm>
            <a:custGeom>
              <a:avLst/>
              <a:gdLst>
                <a:gd name="connsiteX0" fmla="*/ 1341690 w 1341690"/>
                <a:gd name="connsiteY0" fmla="*/ 0 h 1367327"/>
                <a:gd name="connsiteX1" fmla="*/ 1042587 w 1341690"/>
                <a:gd name="connsiteY1" fmla="*/ 179462 h 1367327"/>
                <a:gd name="connsiteX2" fmla="*/ 769121 w 1341690"/>
                <a:gd name="connsiteY2" fmla="*/ 367469 h 1367327"/>
                <a:gd name="connsiteX3" fmla="*/ 581114 w 1341690"/>
                <a:gd name="connsiteY3" fmla="*/ 589660 h 1367327"/>
                <a:gd name="connsiteX4" fmla="*/ 324740 w 1341690"/>
                <a:gd name="connsiteY4" fmla="*/ 905854 h 1367327"/>
                <a:gd name="connsiteX5" fmla="*/ 76912 w 1341690"/>
                <a:gd name="connsiteY5" fmla="*/ 1264778 h 1367327"/>
                <a:gd name="connsiteX6" fmla="*/ 0 w 1341690"/>
                <a:gd name="connsiteY6" fmla="*/ 1367327 h 136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690" h="1367327">
                  <a:moveTo>
                    <a:pt x="1341690" y="0"/>
                  </a:moveTo>
                  <a:cubicBezTo>
                    <a:pt x="1239852" y="59108"/>
                    <a:pt x="1138015" y="118217"/>
                    <a:pt x="1042587" y="179462"/>
                  </a:cubicBezTo>
                  <a:cubicBezTo>
                    <a:pt x="947159" y="240707"/>
                    <a:pt x="846033" y="299103"/>
                    <a:pt x="769121" y="367469"/>
                  </a:cubicBezTo>
                  <a:cubicBezTo>
                    <a:pt x="692209" y="435835"/>
                    <a:pt x="655177" y="499929"/>
                    <a:pt x="581114" y="589660"/>
                  </a:cubicBezTo>
                  <a:cubicBezTo>
                    <a:pt x="507051" y="679391"/>
                    <a:pt x="408774" y="793334"/>
                    <a:pt x="324740" y="905854"/>
                  </a:cubicBezTo>
                  <a:cubicBezTo>
                    <a:pt x="240706" y="1018374"/>
                    <a:pt x="131035" y="1187866"/>
                    <a:pt x="76912" y="1264778"/>
                  </a:cubicBezTo>
                  <a:cubicBezTo>
                    <a:pt x="22789" y="1341690"/>
                    <a:pt x="11394" y="1354508"/>
                    <a:pt x="0" y="1367327"/>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Freihandform 17"/>
            <p:cNvSpPr/>
            <p:nvPr/>
          </p:nvSpPr>
          <p:spPr>
            <a:xfrm>
              <a:off x="1119499" y="2922662"/>
              <a:ext cx="777667" cy="162370"/>
            </a:xfrm>
            <a:custGeom>
              <a:avLst/>
              <a:gdLst>
                <a:gd name="connsiteX0" fmla="*/ 777667 w 777667"/>
                <a:gd name="connsiteY0" fmla="*/ 0 h 162370"/>
                <a:gd name="connsiteX1" fmla="*/ 452927 w 777667"/>
                <a:gd name="connsiteY1" fmla="*/ 51274 h 162370"/>
                <a:gd name="connsiteX2" fmla="*/ 188008 w 777667"/>
                <a:gd name="connsiteY2" fmla="*/ 119641 h 162370"/>
                <a:gd name="connsiteX3" fmla="*/ 0 w 777667"/>
                <a:gd name="connsiteY3" fmla="*/ 162370 h 162370"/>
              </a:gdLst>
              <a:ahLst/>
              <a:cxnLst>
                <a:cxn ang="0">
                  <a:pos x="connsiteX0" y="connsiteY0"/>
                </a:cxn>
                <a:cxn ang="0">
                  <a:pos x="connsiteX1" y="connsiteY1"/>
                </a:cxn>
                <a:cxn ang="0">
                  <a:pos x="connsiteX2" y="connsiteY2"/>
                </a:cxn>
                <a:cxn ang="0">
                  <a:pos x="connsiteX3" y="connsiteY3"/>
                </a:cxn>
              </a:cxnLst>
              <a:rect l="l" t="t" r="r" b="b"/>
              <a:pathLst>
                <a:path w="777667" h="162370">
                  <a:moveTo>
                    <a:pt x="777667" y="0"/>
                  </a:moveTo>
                  <a:cubicBezTo>
                    <a:pt x="664435" y="15667"/>
                    <a:pt x="551203" y="31334"/>
                    <a:pt x="452927" y="51274"/>
                  </a:cubicBezTo>
                  <a:cubicBezTo>
                    <a:pt x="354651" y="71214"/>
                    <a:pt x="263496" y="101125"/>
                    <a:pt x="188008" y="119641"/>
                  </a:cubicBezTo>
                  <a:cubicBezTo>
                    <a:pt x="112520" y="138157"/>
                    <a:pt x="56260" y="150263"/>
                    <a:pt x="0" y="16237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Freihandform 18"/>
            <p:cNvSpPr/>
            <p:nvPr/>
          </p:nvSpPr>
          <p:spPr>
            <a:xfrm>
              <a:off x="5717137" y="2486826"/>
              <a:ext cx="1353036" cy="1358781"/>
            </a:xfrm>
            <a:custGeom>
              <a:avLst/>
              <a:gdLst>
                <a:gd name="connsiteX0" fmla="*/ 1307506 w 1307506"/>
                <a:gd name="connsiteY0" fmla="*/ 0 h 1281870"/>
                <a:gd name="connsiteX1" fmla="*/ 1247686 w 1307506"/>
                <a:gd name="connsiteY1" fmla="*/ 179462 h 1281870"/>
                <a:gd name="connsiteX2" fmla="*/ 1016949 w 1307506"/>
                <a:gd name="connsiteY2" fmla="*/ 393107 h 1281870"/>
                <a:gd name="connsiteX3" fmla="*/ 752030 w 1307506"/>
                <a:gd name="connsiteY3" fmla="*/ 640935 h 1281870"/>
                <a:gd name="connsiteX4" fmla="*/ 478564 w 1307506"/>
                <a:gd name="connsiteY4" fmla="*/ 854580 h 1281870"/>
                <a:gd name="connsiteX5" fmla="*/ 247828 w 1307506"/>
                <a:gd name="connsiteY5" fmla="*/ 1076770 h 1281870"/>
                <a:gd name="connsiteX6" fmla="*/ 0 w 1307506"/>
                <a:gd name="connsiteY6" fmla="*/ 1281870 h 128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06" h="1281870">
                  <a:moveTo>
                    <a:pt x="1307506" y="0"/>
                  </a:moveTo>
                  <a:cubicBezTo>
                    <a:pt x="1301809" y="56972"/>
                    <a:pt x="1296112" y="113944"/>
                    <a:pt x="1247686" y="179462"/>
                  </a:cubicBezTo>
                  <a:cubicBezTo>
                    <a:pt x="1199260" y="244980"/>
                    <a:pt x="1016949" y="393107"/>
                    <a:pt x="1016949" y="393107"/>
                  </a:cubicBezTo>
                  <a:cubicBezTo>
                    <a:pt x="934340" y="470019"/>
                    <a:pt x="841761" y="564023"/>
                    <a:pt x="752030" y="640935"/>
                  </a:cubicBezTo>
                  <a:cubicBezTo>
                    <a:pt x="662299" y="717847"/>
                    <a:pt x="562598" y="781941"/>
                    <a:pt x="478564" y="854580"/>
                  </a:cubicBezTo>
                  <a:cubicBezTo>
                    <a:pt x="394530" y="927219"/>
                    <a:pt x="327589" y="1005555"/>
                    <a:pt x="247828" y="1076770"/>
                  </a:cubicBezTo>
                  <a:cubicBezTo>
                    <a:pt x="168067" y="1147985"/>
                    <a:pt x="84033" y="1214927"/>
                    <a:pt x="0" y="1281870"/>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1" name="Textfeld 30"/>
          <p:cNvSpPr txBox="1"/>
          <p:nvPr/>
        </p:nvSpPr>
        <p:spPr>
          <a:xfrm>
            <a:off x="3782711" y="3117092"/>
            <a:ext cx="4978542" cy="369332"/>
          </a:xfrm>
          <a:prstGeom prst="rect">
            <a:avLst/>
          </a:prstGeom>
          <a:noFill/>
        </p:spPr>
        <p:txBody>
          <a:bodyPr wrap="none" rtlCol="0">
            <a:spAutoFit/>
          </a:bodyPr>
          <a:lstStyle/>
          <a:p>
            <a:r>
              <a:rPr lang="de-CH" dirty="0"/>
              <a:t>Lage der Lungenlappen in der seitlichen Projektion</a:t>
            </a:r>
          </a:p>
        </p:txBody>
      </p:sp>
      <p:sp>
        <p:nvSpPr>
          <p:cNvPr id="26" name="Textfeld 25"/>
          <p:cNvSpPr txBox="1"/>
          <p:nvPr/>
        </p:nvSpPr>
        <p:spPr>
          <a:xfrm>
            <a:off x="3339430" y="6301251"/>
            <a:ext cx="805285" cy="369332"/>
          </a:xfrm>
          <a:prstGeom prst="rect">
            <a:avLst/>
          </a:prstGeom>
          <a:noFill/>
        </p:spPr>
        <p:txBody>
          <a:bodyPr wrap="none" rtlCol="0">
            <a:spAutoFit/>
          </a:bodyPr>
          <a:lstStyle/>
          <a:p>
            <a:r>
              <a:rPr lang="de-CH" dirty="0"/>
              <a:t>Rechts</a:t>
            </a:r>
          </a:p>
        </p:txBody>
      </p:sp>
      <p:sp>
        <p:nvSpPr>
          <p:cNvPr id="27" name="Textfeld 26"/>
          <p:cNvSpPr txBox="1"/>
          <p:nvPr/>
        </p:nvSpPr>
        <p:spPr>
          <a:xfrm>
            <a:off x="8289626" y="6301251"/>
            <a:ext cx="649024" cy="369332"/>
          </a:xfrm>
          <a:prstGeom prst="rect">
            <a:avLst/>
          </a:prstGeom>
          <a:noFill/>
        </p:spPr>
        <p:txBody>
          <a:bodyPr wrap="none" rtlCol="0">
            <a:spAutoFit/>
          </a:bodyPr>
          <a:lstStyle/>
          <a:p>
            <a:r>
              <a:rPr lang="de-CH" dirty="0"/>
              <a:t>Links</a:t>
            </a:r>
          </a:p>
        </p:txBody>
      </p:sp>
      <p:sp>
        <p:nvSpPr>
          <p:cNvPr id="2" name="Textfeld 1"/>
          <p:cNvSpPr txBox="1"/>
          <p:nvPr/>
        </p:nvSpPr>
        <p:spPr>
          <a:xfrm>
            <a:off x="426114" y="4184365"/>
            <a:ext cx="1395575" cy="1477328"/>
          </a:xfrm>
          <a:prstGeom prst="rect">
            <a:avLst/>
          </a:prstGeom>
          <a:noFill/>
        </p:spPr>
        <p:txBody>
          <a:bodyPr wrap="none" rtlCol="0">
            <a:spAutoFit/>
          </a:bodyPr>
          <a:lstStyle/>
          <a:p>
            <a:r>
              <a:rPr lang="de-CH" dirty="0"/>
              <a:t>Oberlappen</a:t>
            </a:r>
          </a:p>
          <a:p>
            <a:endParaRPr lang="de-CH" dirty="0"/>
          </a:p>
          <a:p>
            <a:r>
              <a:rPr lang="de-CH" dirty="0"/>
              <a:t>Mittellappen</a:t>
            </a:r>
          </a:p>
          <a:p>
            <a:endParaRPr lang="de-CH" dirty="0"/>
          </a:p>
          <a:p>
            <a:r>
              <a:rPr lang="de-CH" dirty="0"/>
              <a:t>Unterlappen</a:t>
            </a:r>
          </a:p>
        </p:txBody>
      </p:sp>
      <p:cxnSp>
        <p:nvCxnSpPr>
          <p:cNvPr id="28" name="Gerade Verbindung mit Pfeil 27"/>
          <p:cNvCxnSpPr/>
          <p:nvPr/>
        </p:nvCxnSpPr>
        <p:spPr>
          <a:xfrm flipV="1">
            <a:off x="1771559" y="4386235"/>
            <a:ext cx="1747688" cy="336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1787533" y="4965813"/>
            <a:ext cx="1242538" cy="2550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flipV="1">
            <a:off x="1742889" y="5365991"/>
            <a:ext cx="1999183" cy="1105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10071684" y="4045866"/>
            <a:ext cx="1366271" cy="1754326"/>
          </a:xfrm>
          <a:prstGeom prst="rect">
            <a:avLst/>
          </a:prstGeom>
          <a:noFill/>
        </p:spPr>
        <p:txBody>
          <a:bodyPr wrap="none" rtlCol="0">
            <a:spAutoFit/>
          </a:bodyPr>
          <a:lstStyle/>
          <a:p>
            <a:r>
              <a:rPr lang="de-CH" dirty="0"/>
              <a:t>Oberlappen</a:t>
            </a:r>
          </a:p>
          <a:p>
            <a:endParaRPr lang="de-CH" dirty="0"/>
          </a:p>
          <a:p>
            <a:endParaRPr lang="de-CH" dirty="0"/>
          </a:p>
          <a:p>
            <a:endParaRPr lang="de-CH" dirty="0"/>
          </a:p>
          <a:p>
            <a:endParaRPr lang="de-CH" dirty="0"/>
          </a:p>
          <a:p>
            <a:r>
              <a:rPr lang="de-CH" dirty="0"/>
              <a:t>Unterlappen</a:t>
            </a:r>
          </a:p>
        </p:txBody>
      </p:sp>
      <p:cxnSp>
        <p:nvCxnSpPr>
          <p:cNvPr id="33" name="Gerade Verbindung mit Pfeil 32"/>
          <p:cNvCxnSpPr/>
          <p:nvPr/>
        </p:nvCxnSpPr>
        <p:spPr>
          <a:xfrm flipH="1" flipV="1">
            <a:off x="9108141" y="4184365"/>
            <a:ext cx="963543" cy="89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H="1" flipV="1">
            <a:off x="9319807" y="5476535"/>
            <a:ext cx="751877" cy="1748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155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58</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22</a:t>
            </a:r>
          </a:p>
        </p:txBody>
      </p:sp>
      <p:sp>
        <p:nvSpPr>
          <p:cNvPr id="21" name="Inhaltsplatzhalter 2"/>
          <p:cNvSpPr>
            <a:spLocks noGrp="1"/>
          </p:cNvSpPr>
          <p:nvPr>
            <p:ph idx="1"/>
          </p:nvPr>
        </p:nvSpPr>
        <p:spPr>
          <a:xfrm>
            <a:off x="895865" y="1886727"/>
            <a:ext cx="10862026" cy="3553491"/>
          </a:xfrm>
        </p:spPr>
        <p:txBody>
          <a:bodyPr>
            <a:normAutofit/>
          </a:bodyPr>
          <a:lstStyle/>
          <a:p>
            <a:pPr marL="0" indent="0">
              <a:buNone/>
            </a:pPr>
            <a:r>
              <a:rPr lang="de-CH" sz="1800" b="1" dirty="0"/>
              <a:t>Welche Aussage trifft zur folgenden Abbildung zu?</a:t>
            </a:r>
          </a:p>
          <a:p>
            <a:pPr marL="0" indent="0">
              <a:buNone/>
            </a:pPr>
            <a:r>
              <a:rPr lang="de-CH" sz="1800" b="1" dirty="0"/>
              <a:t>A – Normale Verteilung des Tc-99m – MAA im Körper</a:t>
            </a:r>
          </a:p>
          <a:p>
            <a:pPr marL="0" indent="0">
              <a:buNone/>
            </a:pPr>
            <a:r>
              <a:rPr lang="de-CH" sz="1800" b="1" dirty="0"/>
              <a:t>B – Pathologisch – Lungenembolie im Unterlappen rechts</a:t>
            </a:r>
          </a:p>
          <a:p>
            <a:pPr marL="0" indent="0">
              <a:buNone/>
            </a:pPr>
            <a:r>
              <a:rPr lang="de-CH" sz="1800" b="1" dirty="0"/>
              <a:t>C – Pathologisch – Diffuse Kontamination auf der Körperoberfläche durch Studierenden</a:t>
            </a:r>
          </a:p>
          <a:p>
            <a:pPr marL="0" indent="0">
              <a:buNone/>
            </a:pPr>
            <a:r>
              <a:rPr lang="de-CH" sz="1800" b="1" dirty="0"/>
              <a:t>D – Pathologisch –  Systemische Embolie bei Herzfehler</a:t>
            </a:r>
          </a:p>
          <a:p>
            <a:pPr marL="0" indent="0">
              <a:buNone/>
            </a:pPr>
            <a:endParaRPr lang="de-CH" sz="1800" b="1" dirty="0"/>
          </a:p>
        </p:txBody>
      </p:sp>
      <p:pic>
        <p:nvPicPr>
          <p:cNvPr id="6" name="Grafik 5"/>
          <p:cNvPicPr>
            <a:picLocks noChangeAspect="1"/>
          </p:cNvPicPr>
          <p:nvPr/>
        </p:nvPicPr>
        <p:blipFill>
          <a:blip r:embed="rId2"/>
          <a:stretch>
            <a:fillRect/>
          </a:stretch>
        </p:blipFill>
        <p:spPr>
          <a:xfrm>
            <a:off x="9698493" y="1705174"/>
            <a:ext cx="1644390" cy="4905205"/>
          </a:xfrm>
          <a:prstGeom prst="rect">
            <a:avLst/>
          </a:prstGeom>
        </p:spPr>
      </p:pic>
      <p:pic>
        <p:nvPicPr>
          <p:cNvPr id="7" name="Grafik 6"/>
          <p:cNvPicPr>
            <a:picLocks noChangeAspect="1"/>
          </p:cNvPicPr>
          <p:nvPr/>
        </p:nvPicPr>
        <p:blipFill>
          <a:blip r:embed="rId3"/>
          <a:stretch>
            <a:fillRect/>
          </a:stretch>
        </p:blipFill>
        <p:spPr>
          <a:xfrm>
            <a:off x="6819996" y="5603351"/>
            <a:ext cx="3049171" cy="637792"/>
          </a:xfrm>
          <a:prstGeom prst="rect">
            <a:avLst/>
          </a:prstGeom>
        </p:spPr>
      </p:pic>
      <p:pic>
        <p:nvPicPr>
          <p:cNvPr id="8" name="Grafik 7"/>
          <p:cNvPicPr>
            <a:picLocks noChangeAspect="1"/>
          </p:cNvPicPr>
          <p:nvPr/>
        </p:nvPicPr>
        <p:blipFill rotWithShape="1">
          <a:blip r:embed="rId4"/>
          <a:srcRect l="7037" r="3695"/>
          <a:stretch/>
        </p:blipFill>
        <p:spPr>
          <a:xfrm>
            <a:off x="6819996" y="4857079"/>
            <a:ext cx="1404781" cy="746272"/>
          </a:xfrm>
          <a:prstGeom prst="rect">
            <a:avLst/>
          </a:prstGeom>
        </p:spPr>
      </p:pic>
    </p:spTree>
    <p:extLst>
      <p:ext uri="{BB962C8B-B14F-4D97-AF65-F5344CB8AC3E}">
        <p14:creationId xmlns:p14="http://schemas.microsoft.com/office/powerpoint/2010/main" val="3484073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59</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22 - Lösung</a:t>
            </a:r>
          </a:p>
        </p:txBody>
      </p:sp>
      <p:sp>
        <p:nvSpPr>
          <p:cNvPr id="21" name="Inhaltsplatzhalter 2"/>
          <p:cNvSpPr>
            <a:spLocks noGrp="1"/>
          </p:cNvSpPr>
          <p:nvPr>
            <p:ph idx="1"/>
          </p:nvPr>
        </p:nvSpPr>
        <p:spPr>
          <a:xfrm>
            <a:off x="895865" y="1886727"/>
            <a:ext cx="10862026" cy="4191344"/>
          </a:xfrm>
        </p:spPr>
        <p:txBody>
          <a:bodyPr>
            <a:normAutofit lnSpcReduction="10000"/>
          </a:bodyPr>
          <a:lstStyle/>
          <a:p>
            <a:pPr marL="0" indent="0">
              <a:buNone/>
            </a:pPr>
            <a:r>
              <a:rPr lang="de-CH" sz="1800" b="1" dirty="0"/>
              <a:t>Welche Aussage trifft zur folgenden Abbildung zu?</a:t>
            </a:r>
          </a:p>
          <a:p>
            <a:pPr marL="0" indent="0">
              <a:buNone/>
            </a:pPr>
            <a:r>
              <a:rPr lang="de-CH" sz="1800" b="1" dirty="0"/>
              <a:t>A – Normale Verteilung des Tc-99m – MAA im Körper</a:t>
            </a:r>
          </a:p>
          <a:p>
            <a:pPr marL="0" indent="0">
              <a:buNone/>
            </a:pPr>
            <a:r>
              <a:rPr lang="de-CH" sz="1800" b="1" dirty="0"/>
              <a:t>	</a:t>
            </a:r>
            <a:r>
              <a:rPr lang="de-CH" sz="1800" i="1" dirty="0"/>
              <a:t>Nein! Das MAA verlegt die Lungenkapillaren und gelangt nur zu einem </a:t>
            </a:r>
          </a:p>
          <a:p>
            <a:pPr marL="0" indent="0">
              <a:buNone/>
            </a:pPr>
            <a:r>
              <a:rPr lang="de-CH" sz="1800" i="1" dirty="0"/>
              <a:t>	sehr kleinen Teil in den systemischen Kreislauf (in den </a:t>
            </a:r>
            <a:r>
              <a:rPr lang="de-CH" sz="1800" i="1" dirty="0" err="1"/>
              <a:t>planaren</a:t>
            </a:r>
            <a:r>
              <a:rPr lang="de-CH" sz="1800" i="1" dirty="0"/>
              <a:t> Aufnahmen</a:t>
            </a:r>
          </a:p>
          <a:p>
            <a:pPr marL="0" indent="0">
              <a:buNone/>
            </a:pPr>
            <a:r>
              <a:rPr lang="de-CH" sz="1800" i="1" dirty="0"/>
              <a:t>	in der Regel nicht sichtbar</a:t>
            </a:r>
            <a:r>
              <a:rPr lang="de-CH" sz="1800" i="1"/>
              <a:t>, bis </a:t>
            </a:r>
            <a:r>
              <a:rPr lang="de-CH" sz="1800" i="1" dirty="0"/>
              <a:t>5%; siehe nächste Seite)</a:t>
            </a:r>
            <a:endParaRPr lang="de-CH" sz="1800" b="1" dirty="0"/>
          </a:p>
          <a:p>
            <a:pPr marL="0" indent="0">
              <a:buNone/>
            </a:pPr>
            <a:r>
              <a:rPr lang="de-CH" sz="1800" b="1" u="sng" dirty="0"/>
              <a:t>D – Pathologisch –  Systemische Embolie bei Herzfehler</a:t>
            </a:r>
          </a:p>
          <a:p>
            <a:pPr marL="0" indent="0">
              <a:buNone/>
            </a:pPr>
            <a:r>
              <a:rPr lang="de-CH" sz="1800" b="1" dirty="0"/>
              <a:t>	</a:t>
            </a:r>
            <a:r>
              <a:rPr lang="de-CH" sz="1800" i="1" dirty="0"/>
              <a:t>Korrekt! In der Ganzkörperszintigraphie zeigen sich viele, extra-pulmonale</a:t>
            </a:r>
          </a:p>
          <a:p>
            <a:pPr marL="0" indent="0">
              <a:buNone/>
            </a:pPr>
            <a:r>
              <a:rPr lang="de-CH" sz="1800" i="1" dirty="0"/>
              <a:t>	MAA-Anreicherungen (Gehirn, Nieren, Darm, Extremitäten)</a:t>
            </a:r>
          </a:p>
          <a:p>
            <a:pPr marL="0" indent="0">
              <a:buNone/>
            </a:pPr>
            <a:r>
              <a:rPr lang="de-CH" sz="1800" i="1" dirty="0"/>
              <a:t>	In den grossen Kreislauf gelangt das MAA in solchen Mengen nur dann, </a:t>
            </a:r>
          </a:p>
          <a:p>
            <a:pPr marL="0" indent="0">
              <a:buNone/>
            </a:pPr>
            <a:r>
              <a:rPr lang="de-CH" sz="1800" i="1" dirty="0"/>
              <a:t>	wenn ein intra-pulmonaler Shunt oder ein Herzfehler vorliegt. Hier ist das </a:t>
            </a:r>
          </a:p>
          <a:p>
            <a:pPr marL="0" indent="0">
              <a:buNone/>
            </a:pPr>
            <a:r>
              <a:rPr lang="de-CH" sz="1800" i="1" dirty="0"/>
              <a:t>	</a:t>
            </a:r>
            <a:r>
              <a:rPr lang="de-CH" sz="1800" i="1" dirty="0" err="1"/>
              <a:t>Shuntvolumen</a:t>
            </a:r>
            <a:r>
              <a:rPr lang="de-CH" sz="1800" i="1" dirty="0"/>
              <a:t> mit 18 % deutlich erhöht.</a:t>
            </a:r>
          </a:p>
          <a:p>
            <a:pPr marL="0" indent="0">
              <a:buNone/>
            </a:pPr>
            <a:r>
              <a:rPr lang="de-CH" sz="1800" b="1" i="1" dirty="0"/>
              <a:t>	</a:t>
            </a:r>
            <a:endParaRPr lang="de-CH" sz="1800" b="1" dirty="0"/>
          </a:p>
          <a:p>
            <a:pPr marL="0" indent="0">
              <a:buNone/>
            </a:pPr>
            <a:endParaRPr lang="de-CH" sz="1800" b="1" dirty="0"/>
          </a:p>
        </p:txBody>
      </p:sp>
      <p:pic>
        <p:nvPicPr>
          <p:cNvPr id="6" name="Grafik 5"/>
          <p:cNvPicPr>
            <a:picLocks noChangeAspect="1"/>
          </p:cNvPicPr>
          <p:nvPr/>
        </p:nvPicPr>
        <p:blipFill>
          <a:blip r:embed="rId2"/>
          <a:stretch>
            <a:fillRect/>
          </a:stretch>
        </p:blipFill>
        <p:spPr>
          <a:xfrm>
            <a:off x="9698493" y="1705174"/>
            <a:ext cx="1644390" cy="4905205"/>
          </a:xfrm>
          <a:prstGeom prst="rect">
            <a:avLst/>
          </a:prstGeom>
        </p:spPr>
      </p:pic>
      <p:pic>
        <p:nvPicPr>
          <p:cNvPr id="7" name="Grafik 6"/>
          <p:cNvPicPr>
            <a:picLocks noChangeAspect="1"/>
          </p:cNvPicPr>
          <p:nvPr/>
        </p:nvPicPr>
        <p:blipFill>
          <a:blip r:embed="rId3"/>
          <a:stretch>
            <a:fillRect/>
          </a:stretch>
        </p:blipFill>
        <p:spPr>
          <a:xfrm>
            <a:off x="6670856" y="5926358"/>
            <a:ext cx="3049171" cy="637792"/>
          </a:xfrm>
          <a:prstGeom prst="rect">
            <a:avLst/>
          </a:prstGeom>
        </p:spPr>
      </p:pic>
      <p:pic>
        <p:nvPicPr>
          <p:cNvPr id="8" name="Grafik 7"/>
          <p:cNvPicPr>
            <a:picLocks noChangeAspect="1"/>
          </p:cNvPicPr>
          <p:nvPr/>
        </p:nvPicPr>
        <p:blipFill rotWithShape="1">
          <a:blip r:embed="rId4"/>
          <a:srcRect l="7037" r="3695"/>
          <a:stretch/>
        </p:blipFill>
        <p:spPr>
          <a:xfrm>
            <a:off x="5208410" y="5900898"/>
            <a:ext cx="1404781" cy="746272"/>
          </a:xfrm>
          <a:prstGeom prst="rect">
            <a:avLst/>
          </a:prstGeom>
        </p:spPr>
      </p:pic>
      <p:sp>
        <p:nvSpPr>
          <p:cNvPr id="2" name="Freihandform 1"/>
          <p:cNvSpPr/>
          <p:nvPr/>
        </p:nvSpPr>
        <p:spPr>
          <a:xfrm>
            <a:off x="8892988" y="2054645"/>
            <a:ext cx="1299883" cy="1934649"/>
          </a:xfrm>
          <a:custGeom>
            <a:avLst/>
            <a:gdLst>
              <a:gd name="connsiteX0" fmla="*/ 0 w 1299883"/>
              <a:gd name="connsiteY0" fmla="*/ 1934649 h 1934649"/>
              <a:gd name="connsiteX1" fmla="*/ 251012 w 1299883"/>
              <a:gd name="connsiteY1" fmla="*/ 1423661 h 1934649"/>
              <a:gd name="connsiteX2" fmla="*/ 394447 w 1299883"/>
              <a:gd name="connsiteY2" fmla="*/ 356861 h 1934649"/>
              <a:gd name="connsiteX3" fmla="*/ 869577 w 1299883"/>
              <a:gd name="connsiteY3" fmla="*/ 34131 h 1934649"/>
              <a:gd name="connsiteX4" fmla="*/ 1299883 w 1299883"/>
              <a:gd name="connsiteY4" fmla="*/ 25167 h 193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83" h="1934649">
                <a:moveTo>
                  <a:pt x="0" y="1934649"/>
                </a:moveTo>
                <a:cubicBezTo>
                  <a:pt x="92635" y="1810637"/>
                  <a:pt x="185271" y="1686626"/>
                  <a:pt x="251012" y="1423661"/>
                </a:cubicBezTo>
                <a:cubicBezTo>
                  <a:pt x="316753" y="1160696"/>
                  <a:pt x="291353" y="588449"/>
                  <a:pt x="394447" y="356861"/>
                </a:cubicBezTo>
                <a:cubicBezTo>
                  <a:pt x="497541" y="125273"/>
                  <a:pt x="718671" y="89413"/>
                  <a:pt x="869577" y="34131"/>
                </a:cubicBezTo>
                <a:cubicBezTo>
                  <a:pt x="1020483" y="-21151"/>
                  <a:pt x="1160183" y="2008"/>
                  <a:pt x="1299883" y="25167"/>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Freihandform 8"/>
          <p:cNvSpPr/>
          <p:nvPr/>
        </p:nvSpPr>
        <p:spPr>
          <a:xfrm>
            <a:off x="8892988" y="3316941"/>
            <a:ext cx="1299883" cy="672353"/>
          </a:xfrm>
          <a:custGeom>
            <a:avLst/>
            <a:gdLst>
              <a:gd name="connsiteX0" fmla="*/ 0 w 1299883"/>
              <a:gd name="connsiteY0" fmla="*/ 1934649 h 1934649"/>
              <a:gd name="connsiteX1" fmla="*/ 251012 w 1299883"/>
              <a:gd name="connsiteY1" fmla="*/ 1423661 h 1934649"/>
              <a:gd name="connsiteX2" fmla="*/ 394447 w 1299883"/>
              <a:gd name="connsiteY2" fmla="*/ 356861 h 1934649"/>
              <a:gd name="connsiteX3" fmla="*/ 869577 w 1299883"/>
              <a:gd name="connsiteY3" fmla="*/ 34131 h 1934649"/>
              <a:gd name="connsiteX4" fmla="*/ 1299883 w 1299883"/>
              <a:gd name="connsiteY4" fmla="*/ 25167 h 193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83" h="1934649">
                <a:moveTo>
                  <a:pt x="0" y="1934649"/>
                </a:moveTo>
                <a:cubicBezTo>
                  <a:pt x="92635" y="1810637"/>
                  <a:pt x="185271" y="1686626"/>
                  <a:pt x="251012" y="1423661"/>
                </a:cubicBezTo>
                <a:cubicBezTo>
                  <a:pt x="316753" y="1160696"/>
                  <a:pt x="291353" y="588449"/>
                  <a:pt x="394447" y="356861"/>
                </a:cubicBezTo>
                <a:cubicBezTo>
                  <a:pt x="497541" y="125273"/>
                  <a:pt x="718671" y="89413"/>
                  <a:pt x="869577" y="34131"/>
                </a:cubicBezTo>
                <a:cubicBezTo>
                  <a:pt x="1020483" y="-21151"/>
                  <a:pt x="1160183" y="2008"/>
                  <a:pt x="1299883" y="25167"/>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Freihandform 9"/>
          <p:cNvSpPr/>
          <p:nvPr/>
        </p:nvSpPr>
        <p:spPr>
          <a:xfrm flipV="1">
            <a:off x="8892988" y="3989294"/>
            <a:ext cx="1174377" cy="663388"/>
          </a:xfrm>
          <a:custGeom>
            <a:avLst/>
            <a:gdLst>
              <a:gd name="connsiteX0" fmla="*/ 0 w 1299883"/>
              <a:gd name="connsiteY0" fmla="*/ 1934649 h 1934649"/>
              <a:gd name="connsiteX1" fmla="*/ 251012 w 1299883"/>
              <a:gd name="connsiteY1" fmla="*/ 1423661 h 1934649"/>
              <a:gd name="connsiteX2" fmla="*/ 394447 w 1299883"/>
              <a:gd name="connsiteY2" fmla="*/ 356861 h 1934649"/>
              <a:gd name="connsiteX3" fmla="*/ 869577 w 1299883"/>
              <a:gd name="connsiteY3" fmla="*/ 34131 h 1934649"/>
              <a:gd name="connsiteX4" fmla="*/ 1299883 w 1299883"/>
              <a:gd name="connsiteY4" fmla="*/ 25167 h 193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83" h="1934649">
                <a:moveTo>
                  <a:pt x="0" y="1934649"/>
                </a:moveTo>
                <a:cubicBezTo>
                  <a:pt x="92635" y="1810637"/>
                  <a:pt x="185271" y="1686626"/>
                  <a:pt x="251012" y="1423661"/>
                </a:cubicBezTo>
                <a:cubicBezTo>
                  <a:pt x="316753" y="1160696"/>
                  <a:pt x="291353" y="588449"/>
                  <a:pt x="394447" y="356861"/>
                </a:cubicBezTo>
                <a:cubicBezTo>
                  <a:pt x="497541" y="125273"/>
                  <a:pt x="718671" y="89413"/>
                  <a:pt x="869577" y="34131"/>
                </a:cubicBezTo>
                <a:cubicBezTo>
                  <a:pt x="1020483" y="-21151"/>
                  <a:pt x="1160183" y="2008"/>
                  <a:pt x="1299883" y="25167"/>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reihandform 2"/>
          <p:cNvSpPr/>
          <p:nvPr/>
        </p:nvSpPr>
        <p:spPr>
          <a:xfrm>
            <a:off x="5710518" y="5477435"/>
            <a:ext cx="3576917" cy="582706"/>
          </a:xfrm>
          <a:custGeom>
            <a:avLst/>
            <a:gdLst>
              <a:gd name="connsiteX0" fmla="*/ 0 w 3576917"/>
              <a:gd name="connsiteY0" fmla="*/ 0 h 582706"/>
              <a:gd name="connsiteX1" fmla="*/ 1021976 w 3576917"/>
              <a:gd name="connsiteY1" fmla="*/ 89647 h 582706"/>
              <a:gd name="connsiteX2" fmla="*/ 2626658 w 3576917"/>
              <a:gd name="connsiteY2" fmla="*/ 313765 h 582706"/>
              <a:gd name="connsiteX3" fmla="*/ 3576917 w 3576917"/>
              <a:gd name="connsiteY3" fmla="*/ 582706 h 582706"/>
            </a:gdLst>
            <a:ahLst/>
            <a:cxnLst>
              <a:cxn ang="0">
                <a:pos x="connsiteX0" y="connsiteY0"/>
              </a:cxn>
              <a:cxn ang="0">
                <a:pos x="connsiteX1" y="connsiteY1"/>
              </a:cxn>
              <a:cxn ang="0">
                <a:pos x="connsiteX2" y="connsiteY2"/>
              </a:cxn>
              <a:cxn ang="0">
                <a:pos x="connsiteX3" y="connsiteY3"/>
              </a:cxn>
            </a:cxnLst>
            <a:rect l="l" t="t" r="r" b="b"/>
            <a:pathLst>
              <a:path w="3576917" h="582706">
                <a:moveTo>
                  <a:pt x="0" y="0"/>
                </a:moveTo>
                <a:cubicBezTo>
                  <a:pt x="292100" y="18676"/>
                  <a:pt x="584200" y="37353"/>
                  <a:pt x="1021976" y="89647"/>
                </a:cubicBezTo>
                <a:cubicBezTo>
                  <a:pt x="1459752" y="141941"/>
                  <a:pt x="2200834" y="231588"/>
                  <a:pt x="2626658" y="313765"/>
                </a:cubicBezTo>
                <a:cubicBezTo>
                  <a:pt x="3052482" y="395942"/>
                  <a:pt x="3314699" y="489324"/>
                  <a:pt x="3576917" y="582706"/>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3899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2 - Lösung</a:t>
            </a:r>
          </a:p>
        </p:txBody>
      </p:sp>
      <p:sp>
        <p:nvSpPr>
          <p:cNvPr id="3" name="Inhaltsplatzhalter 2"/>
          <p:cNvSpPr>
            <a:spLocks noGrp="1"/>
          </p:cNvSpPr>
          <p:nvPr>
            <p:ph idx="1"/>
          </p:nvPr>
        </p:nvSpPr>
        <p:spPr>
          <a:xfrm>
            <a:off x="895865" y="1886727"/>
            <a:ext cx="10515600" cy="3553491"/>
          </a:xfrm>
        </p:spPr>
        <p:txBody>
          <a:bodyPr>
            <a:normAutofit/>
          </a:bodyPr>
          <a:lstStyle/>
          <a:p>
            <a:pPr marL="0" indent="0">
              <a:buNone/>
            </a:pPr>
            <a:r>
              <a:rPr lang="de-CH" sz="1800" b="1" dirty="0"/>
              <a:t>Die physikalische Halbwertszeit von Tc-99m beträgt</a:t>
            </a:r>
          </a:p>
          <a:p>
            <a:pPr marL="0" indent="0">
              <a:buNone/>
            </a:pPr>
            <a:r>
              <a:rPr lang="de-CH" sz="1800" b="1" u="sng" dirty="0"/>
              <a:t>B – ca. 6 Stunden</a:t>
            </a:r>
          </a:p>
          <a:p>
            <a:pPr marL="0" indent="0">
              <a:buNone/>
            </a:pPr>
            <a:endParaRPr lang="de-CH" sz="1800" b="1" u="sng" dirty="0"/>
          </a:p>
          <a:p>
            <a:pPr marL="0" indent="0">
              <a:buNone/>
            </a:pPr>
            <a:r>
              <a:rPr lang="de-CH" sz="1800" dirty="0"/>
              <a:t>Aus dem </a:t>
            </a:r>
            <a:r>
              <a:rPr lang="de-CH" sz="1800" dirty="0" err="1"/>
              <a:t>Kuwert</a:t>
            </a:r>
            <a:r>
              <a:rPr lang="de-CH" sz="1800" dirty="0"/>
              <a:t>:</a:t>
            </a:r>
          </a:p>
          <a:p>
            <a:pPr marL="0" indent="0">
              <a:buNone/>
            </a:pPr>
            <a:endParaRPr lang="de-CH" sz="1800" b="1" u="sng"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457274" y="3750819"/>
            <a:ext cx="11469094" cy="1554615"/>
          </a:xfrm>
          <a:prstGeom prst="rect">
            <a:avLst/>
          </a:prstGeom>
        </p:spPr>
      </p:pic>
    </p:spTree>
    <p:extLst>
      <p:ext uri="{BB962C8B-B14F-4D97-AF65-F5344CB8AC3E}">
        <p14:creationId xmlns:p14="http://schemas.microsoft.com/office/powerpoint/2010/main" val="569265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60</a:t>
            </a:fld>
            <a:endParaRPr lang="de-CH" dirty="0">
              <a:solidFill>
                <a:schemeClr val="tx1"/>
              </a:solidFill>
            </a:endParaRPr>
          </a:p>
        </p:txBody>
      </p:sp>
      <p:sp>
        <p:nvSpPr>
          <p:cNvPr id="20" name="Titel 1"/>
          <p:cNvSpPr txBox="1">
            <a:spLocks/>
          </p:cNvSpPr>
          <p:nvPr/>
        </p:nvSpPr>
        <p:spPr>
          <a:xfrm>
            <a:off x="838200" y="1332293"/>
            <a:ext cx="10515600" cy="554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626262"/>
                </a:solidFill>
                <a:latin typeface="+mn-lt"/>
                <a:ea typeface="+mj-ea"/>
                <a:cs typeface="+mj-cs"/>
              </a:defRPr>
            </a:lvl1pPr>
          </a:lstStyle>
          <a:p>
            <a:r>
              <a:rPr lang="de-CH" dirty="0"/>
              <a:t>22 - Lösung</a:t>
            </a:r>
          </a:p>
        </p:txBody>
      </p:sp>
      <p:sp>
        <p:nvSpPr>
          <p:cNvPr id="21" name="Inhaltsplatzhalter 2"/>
          <p:cNvSpPr>
            <a:spLocks noGrp="1"/>
          </p:cNvSpPr>
          <p:nvPr>
            <p:ph idx="1"/>
          </p:nvPr>
        </p:nvSpPr>
        <p:spPr>
          <a:xfrm>
            <a:off x="895865" y="1886727"/>
            <a:ext cx="10862026" cy="4191344"/>
          </a:xfrm>
        </p:spPr>
        <p:txBody>
          <a:bodyPr>
            <a:normAutofit/>
          </a:bodyPr>
          <a:lstStyle/>
          <a:p>
            <a:pPr marL="0" indent="0">
              <a:buNone/>
            </a:pPr>
            <a:r>
              <a:rPr lang="de-CH" sz="1800" b="1" i="1" dirty="0"/>
              <a:t>	</a:t>
            </a:r>
            <a:endParaRPr lang="de-CH" sz="1800" b="1" dirty="0"/>
          </a:p>
          <a:p>
            <a:pPr marL="0" indent="0">
              <a:buNone/>
            </a:pPr>
            <a:endParaRPr lang="de-CH" sz="1800" b="1" dirty="0"/>
          </a:p>
        </p:txBody>
      </p:sp>
      <p:pic>
        <p:nvPicPr>
          <p:cNvPr id="6" name="Grafik 5"/>
          <p:cNvPicPr>
            <a:picLocks noChangeAspect="1"/>
          </p:cNvPicPr>
          <p:nvPr/>
        </p:nvPicPr>
        <p:blipFill>
          <a:blip r:embed="rId2"/>
          <a:stretch>
            <a:fillRect/>
          </a:stretch>
        </p:blipFill>
        <p:spPr>
          <a:xfrm>
            <a:off x="9698493" y="1705174"/>
            <a:ext cx="1644390" cy="4905205"/>
          </a:xfrm>
          <a:prstGeom prst="rect">
            <a:avLst/>
          </a:prstGeom>
        </p:spPr>
      </p:pic>
      <p:pic>
        <p:nvPicPr>
          <p:cNvPr id="7" name="Grafik 6"/>
          <p:cNvPicPr>
            <a:picLocks noChangeAspect="1"/>
          </p:cNvPicPr>
          <p:nvPr/>
        </p:nvPicPr>
        <p:blipFill>
          <a:blip r:embed="rId3"/>
          <a:stretch>
            <a:fillRect/>
          </a:stretch>
        </p:blipFill>
        <p:spPr>
          <a:xfrm>
            <a:off x="6670856" y="5926358"/>
            <a:ext cx="3049171" cy="637792"/>
          </a:xfrm>
          <a:prstGeom prst="rect">
            <a:avLst/>
          </a:prstGeom>
        </p:spPr>
      </p:pic>
      <p:sp>
        <p:nvSpPr>
          <p:cNvPr id="2" name="Freihandform 1"/>
          <p:cNvSpPr/>
          <p:nvPr/>
        </p:nvSpPr>
        <p:spPr>
          <a:xfrm>
            <a:off x="8892988" y="2054645"/>
            <a:ext cx="1299883" cy="1934649"/>
          </a:xfrm>
          <a:custGeom>
            <a:avLst/>
            <a:gdLst>
              <a:gd name="connsiteX0" fmla="*/ 0 w 1299883"/>
              <a:gd name="connsiteY0" fmla="*/ 1934649 h 1934649"/>
              <a:gd name="connsiteX1" fmla="*/ 251012 w 1299883"/>
              <a:gd name="connsiteY1" fmla="*/ 1423661 h 1934649"/>
              <a:gd name="connsiteX2" fmla="*/ 394447 w 1299883"/>
              <a:gd name="connsiteY2" fmla="*/ 356861 h 1934649"/>
              <a:gd name="connsiteX3" fmla="*/ 869577 w 1299883"/>
              <a:gd name="connsiteY3" fmla="*/ 34131 h 1934649"/>
              <a:gd name="connsiteX4" fmla="*/ 1299883 w 1299883"/>
              <a:gd name="connsiteY4" fmla="*/ 25167 h 193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83" h="1934649">
                <a:moveTo>
                  <a:pt x="0" y="1934649"/>
                </a:moveTo>
                <a:cubicBezTo>
                  <a:pt x="92635" y="1810637"/>
                  <a:pt x="185271" y="1686626"/>
                  <a:pt x="251012" y="1423661"/>
                </a:cubicBezTo>
                <a:cubicBezTo>
                  <a:pt x="316753" y="1160696"/>
                  <a:pt x="291353" y="588449"/>
                  <a:pt x="394447" y="356861"/>
                </a:cubicBezTo>
                <a:cubicBezTo>
                  <a:pt x="497541" y="125273"/>
                  <a:pt x="718671" y="89413"/>
                  <a:pt x="869577" y="34131"/>
                </a:cubicBezTo>
                <a:cubicBezTo>
                  <a:pt x="1020483" y="-21151"/>
                  <a:pt x="1160183" y="2008"/>
                  <a:pt x="1299883" y="25167"/>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Freihandform 8"/>
          <p:cNvSpPr/>
          <p:nvPr/>
        </p:nvSpPr>
        <p:spPr>
          <a:xfrm>
            <a:off x="8892988" y="3316941"/>
            <a:ext cx="1299883" cy="672353"/>
          </a:xfrm>
          <a:custGeom>
            <a:avLst/>
            <a:gdLst>
              <a:gd name="connsiteX0" fmla="*/ 0 w 1299883"/>
              <a:gd name="connsiteY0" fmla="*/ 1934649 h 1934649"/>
              <a:gd name="connsiteX1" fmla="*/ 251012 w 1299883"/>
              <a:gd name="connsiteY1" fmla="*/ 1423661 h 1934649"/>
              <a:gd name="connsiteX2" fmla="*/ 394447 w 1299883"/>
              <a:gd name="connsiteY2" fmla="*/ 356861 h 1934649"/>
              <a:gd name="connsiteX3" fmla="*/ 869577 w 1299883"/>
              <a:gd name="connsiteY3" fmla="*/ 34131 h 1934649"/>
              <a:gd name="connsiteX4" fmla="*/ 1299883 w 1299883"/>
              <a:gd name="connsiteY4" fmla="*/ 25167 h 193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83" h="1934649">
                <a:moveTo>
                  <a:pt x="0" y="1934649"/>
                </a:moveTo>
                <a:cubicBezTo>
                  <a:pt x="92635" y="1810637"/>
                  <a:pt x="185271" y="1686626"/>
                  <a:pt x="251012" y="1423661"/>
                </a:cubicBezTo>
                <a:cubicBezTo>
                  <a:pt x="316753" y="1160696"/>
                  <a:pt x="291353" y="588449"/>
                  <a:pt x="394447" y="356861"/>
                </a:cubicBezTo>
                <a:cubicBezTo>
                  <a:pt x="497541" y="125273"/>
                  <a:pt x="718671" y="89413"/>
                  <a:pt x="869577" y="34131"/>
                </a:cubicBezTo>
                <a:cubicBezTo>
                  <a:pt x="1020483" y="-21151"/>
                  <a:pt x="1160183" y="2008"/>
                  <a:pt x="1299883" y="25167"/>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Freihandform 9"/>
          <p:cNvSpPr/>
          <p:nvPr/>
        </p:nvSpPr>
        <p:spPr>
          <a:xfrm flipV="1">
            <a:off x="8892988" y="3989294"/>
            <a:ext cx="1174377" cy="663388"/>
          </a:xfrm>
          <a:custGeom>
            <a:avLst/>
            <a:gdLst>
              <a:gd name="connsiteX0" fmla="*/ 0 w 1299883"/>
              <a:gd name="connsiteY0" fmla="*/ 1934649 h 1934649"/>
              <a:gd name="connsiteX1" fmla="*/ 251012 w 1299883"/>
              <a:gd name="connsiteY1" fmla="*/ 1423661 h 1934649"/>
              <a:gd name="connsiteX2" fmla="*/ 394447 w 1299883"/>
              <a:gd name="connsiteY2" fmla="*/ 356861 h 1934649"/>
              <a:gd name="connsiteX3" fmla="*/ 869577 w 1299883"/>
              <a:gd name="connsiteY3" fmla="*/ 34131 h 1934649"/>
              <a:gd name="connsiteX4" fmla="*/ 1299883 w 1299883"/>
              <a:gd name="connsiteY4" fmla="*/ 25167 h 1934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883" h="1934649">
                <a:moveTo>
                  <a:pt x="0" y="1934649"/>
                </a:moveTo>
                <a:cubicBezTo>
                  <a:pt x="92635" y="1810637"/>
                  <a:pt x="185271" y="1686626"/>
                  <a:pt x="251012" y="1423661"/>
                </a:cubicBezTo>
                <a:cubicBezTo>
                  <a:pt x="316753" y="1160696"/>
                  <a:pt x="291353" y="588449"/>
                  <a:pt x="394447" y="356861"/>
                </a:cubicBezTo>
                <a:cubicBezTo>
                  <a:pt x="497541" y="125273"/>
                  <a:pt x="718671" y="89413"/>
                  <a:pt x="869577" y="34131"/>
                </a:cubicBezTo>
                <a:cubicBezTo>
                  <a:pt x="1020483" y="-21151"/>
                  <a:pt x="1160183" y="2008"/>
                  <a:pt x="1299883" y="25167"/>
                </a:cubicBezTo>
              </a:path>
            </a:pathLst>
          </a:custGeom>
          <a:noFill/>
          <a:ln w="2857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p:cNvPicPr>
            <a:picLocks noChangeAspect="1"/>
          </p:cNvPicPr>
          <p:nvPr/>
        </p:nvPicPr>
        <p:blipFill>
          <a:blip r:embed="rId4"/>
          <a:stretch>
            <a:fillRect/>
          </a:stretch>
        </p:blipFill>
        <p:spPr>
          <a:xfrm>
            <a:off x="3261872" y="1705174"/>
            <a:ext cx="2152828" cy="5081754"/>
          </a:xfrm>
          <a:prstGeom prst="rect">
            <a:avLst/>
          </a:prstGeom>
        </p:spPr>
      </p:pic>
      <p:pic>
        <p:nvPicPr>
          <p:cNvPr id="13" name="Grafik 12"/>
          <p:cNvPicPr>
            <a:picLocks noChangeAspect="1"/>
          </p:cNvPicPr>
          <p:nvPr/>
        </p:nvPicPr>
        <p:blipFill>
          <a:blip r:embed="rId5"/>
          <a:stretch>
            <a:fillRect/>
          </a:stretch>
        </p:blipFill>
        <p:spPr>
          <a:xfrm>
            <a:off x="895865" y="5928877"/>
            <a:ext cx="2635526" cy="635273"/>
          </a:xfrm>
          <a:prstGeom prst="rect">
            <a:avLst/>
          </a:prstGeom>
        </p:spPr>
      </p:pic>
      <p:sp>
        <p:nvSpPr>
          <p:cNvPr id="4" name="Textfeld 3"/>
          <p:cNvSpPr txBox="1"/>
          <p:nvPr/>
        </p:nvSpPr>
        <p:spPr>
          <a:xfrm>
            <a:off x="895865" y="2054645"/>
            <a:ext cx="883575" cy="369332"/>
          </a:xfrm>
          <a:prstGeom prst="rect">
            <a:avLst/>
          </a:prstGeom>
          <a:noFill/>
        </p:spPr>
        <p:txBody>
          <a:bodyPr wrap="none" rtlCol="0">
            <a:spAutoFit/>
          </a:bodyPr>
          <a:lstStyle/>
          <a:p>
            <a:r>
              <a:rPr lang="de-CH" dirty="0"/>
              <a:t>Normal</a:t>
            </a:r>
          </a:p>
        </p:txBody>
      </p:sp>
      <p:sp>
        <p:nvSpPr>
          <p:cNvPr id="15" name="Textfeld 14"/>
          <p:cNvSpPr txBox="1"/>
          <p:nvPr/>
        </p:nvSpPr>
        <p:spPr>
          <a:xfrm>
            <a:off x="6670856" y="2097304"/>
            <a:ext cx="2449068" cy="646331"/>
          </a:xfrm>
          <a:prstGeom prst="rect">
            <a:avLst/>
          </a:prstGeom>
          <a:noFill/>
        </p:spPr>
        <p:txBody>
          <a:bodyPr wrap="none" rtlCol="0">
            <a:spAutoFit/>
          </a:bodyPr>
          <a:lstStyle/>
          <a:p>
            <a:r>
              <a:rPr lang="de-CH" dirty="0"/>
              <a:t>Pathologisch</a:t>
            </a:r>
          </a:p>
          <a:p>
            <a:r>
              <a:rPr lang="de-CH" dirty="0"/>
              <a:t>Angeborener Herzfehler</a:t>
            </a:r>
          </a:p>
        </p:txBody>
      </p:sp>
      <p:grpSp>
        <p:nvGrpSpPr>
          <p:cNvPr id="3" name="Gruppieren 2">
            <a:extLst>
              <a:ext uri="{FF2B5EF4-FFF2-40B4-BE49-F238E27FC236}">
                <a16:creationId xmlns:a16="http://schemas.microsoft.com/office/drawing/2014/main" id="{588091D5-A80C-46A7-B6A4-B2C8F909947F}"/>
              </a:ext>
            </a:extLst>
          </p:cNvPr>
          <p:cNvGrpSpPr/>
          <p:nvPr/>
        </p:nvGrpSpPr>
        <p:grpSpPr>
          <a:xfrm>
            <a:off x="4552950" y="119641"/>
            <a:ext cx="2569298" cy="1977663"/>
            <a:chOff x="3965250" y="119641"/>
            <a:chExt cx="3156998" cy="2274164"/>
          </a:xfrm>
        </p:grpSpPr>
        <p:sp>
          <p:nvSpPr>
            <p:cNvPr id="14" name="Textfeld 13">
              <a:extLst>
                <a:ext uri="{FF2B5EF4-FFF2-40B4-BE49-F238E27FC236}">
                  <a16:creationId xmlns:a16="http://schemas.microsoft.com/office/drawing/2014/main" id="{D4D89E8F-32CC-4C8E-811B-4C85E50E5B61}"/>
                </a:ext>
              </a:extLst>
            </p:cNvPr>
            <p:cNvSpPr txBox="1"/>
            <p:nvPr/>
          </p:nvSpPr>
          <p:spPr>
            <a:xfrm>
              <a:off x="5397985" y="1240178"/>
              <a:ext cx="304892" cy="369332"/>
            </a:xfrm>
            <a:prstGeom prst="rect">
              <a:avLst/>
            </a:prstGeom>
            <a:noFill/>
          </p:spPr>
          <p:txBody>
            <a:bodyPr wrap="none" rtlCol="0">
              <a:spAutoFit/>
            </a:bodyPr>
            <a:lstStyle/>
            <a:p>
              <a:r>
                <a:rPr lang="de-CH"/>
                <a:t>X</a:t>
              </a:r>
            </a:p>
          </p:txBody>
        </p:sp>
        <p:grpSp>
          <p:nvGrpSpPr>
            <p:cNvPr id="16" name="Gruppieren 15">
              <a:extLst>
                <a:ext uri="{FF2B5EF4-FFF2-40B4-BE49-F238E27FC236}">
                  <a16:creationId xmlns:a16="http://schemas.microsoft.com/office/drawing/2014/main" id="{291188BA-D5E5-4371-A789-79905B1A9CD1}"/>
                </a:ext>
              </a:extLst>
            </p:cNvPr>
            <p:cNvGrpSpPr/>
            <p:nvPr/>
          </p:nvGrpSpPr>
          <p:grpSpPr>
            <a:xfrm>
              <a:off x="3965250" y="119641"/>
              <a:ext cx="3156998" cy="2274164"/>
              <a:chOff x="3965250" y="119641"/>
              <a:chExt cx="3156998" cy="2274164"/>
            </a:xfrm>
          </p:grpSpPr>
          <p:pic>
            <p:nvPicPr>
              <p:cNvPr id="17" name="Grafik 16">
                <a:extLst>
                  <a:ext uri="{FF2B5EF4-FFF2-40B4-BE49-F238E27FC236}">
                    <a16:creationId xmlns:a16="http://schemas.microsoft.com/office/drawing/2014/main" id="{6C11D0DE-A189-46F6-917E-7550C0DE47E4}"/>
                  </a:ext>
                </a:extLst>
              </p:cNvPr>
              <p:cNvPicPr>
                <a:picLocks noChangeAspect="1"/>
              </p:cNvPicPr>
              <p:nvPr/>
            </p:nvPicPr>
            <p:blipFill rotWithShape="1">
              <a:blip r:embed="rId6"/>
              <a:srcRect l="2900" t="10197" r="3869" b="6187"/>
              <a:stretch/>
            </p:blipFill>
            <p:spPr>
              <a:xfrm>
                <a:off x="5031305" y="250542"/>
                <a:ext cx="2090943" cy="1934052"/>
              </a:xfrm>
              <a:prstGeom prst="rect">
                <a:avLst/>
              </a:prstGeom>
            </p:spPr>
          </p:pic>
          <p:sp>
            <p:nvSpPr>
              <p:cNvPr id="18" name="Freihandform 8">
                <a:extLst>
                  <a:ext uri="{FF2B5EF4-FFF2-40B4-BE49-F238E27FC236}">
                    <a16:creationId xmlns:a16="http://schemas.microsoft.com/office/drawing/2014/main" id="{EAA82ECE-1651-4D95-93FD-ED49436AD4A7}"/>
                  </a:ext>
                </a:extLst>
              </p:cNvPr>
              <p:cNvSpPr/>
              <p:nvPr/>
            </p:nvSpPr>
            <p:spPr>
              <a:xfrm>
                <a:off x="4829132" y="199392"/>
                <a:ext cx="1747490" cy="2194413"/>
              </a:xfrm>
              <a:custGeom>
                <a:avLst/>
                <a:gdLst>
                  <a:gd name="connsiteX0" fmla="*/ 0 w 2529555"/>
                  <a:gd name="connsiteY0" fmla="*/ 293640 h 3065354"/>
                  <a:gd name="connsiteX1" fmla="*/ 350377 w 2529555"/>
                  <a:gd name="connsiteY1" fmla="*/ 79996 h 3065354"/>
                  <a:gd name="connsiteX2" fmla="*/ 803304 w 2529555"/>
                  <a:gd name="connsiteY2" fmla="*/ 3083 h 3065354"/>
                  <a:gd name="connsiteX3" fmla="*/ 1204957 w 2529555"/>
                  <a:gd name="connsiteY3" fmla="*/ 37267 h 3065354"/>
                  <a:gd name="connsiteX4" fmla="*/ 1384418 w 2529555"/>
                  <a:gd name="connsiteY4" fmla="*/ 233820 h 3065354"/>
                  <a:gd name="connsiteX5" fmla="*/ 1427147 w 2529555"/>
                  <a:gd name="connsiteY5" fmla="*/ 661110 h 3065354"/>
                  <a:gd name="connsiteX6" fmla="*/ 1435693 w 2529555"/>
                  <a:gd name="connsiteY6" fmla="*/ 1088399 h 3065354"/>
                  <a:gd name="connsiteX7" fmla="*/ 1452785 w 2529555"/>
                  <a:gd name="connsiteY7" fmla="*/ 1464414 h 3065354"/>
                  <a:gd name="connsiteX8" fmla="*/ 1538243 w 2529555"/>
                  <a:gd name="connsiteY8" fmla="*/ 1866067 h 3065354"/>
                  <a:gd name="connsiteX9" fmla="*/ 1939895 w 2529555"/>
                  <a:gd name="connsiteY9" fmla="*/ 1806246 h 3065354"/>
                  <a:gd name="connsiteX10" fmla="*/ 1623701 w 2529555"/>
                  <a:gd name="connsiteY10" fmla="*/ 1464414 h 3065354"/>
                  <a:gd name="connsiteX11" fmla="*/ 1632247 w 2529555"/>
                  <a:gd name="connsiteY11" fmla="*/ 1079853 h 3065354"/>
                  <a:gd name="connsiteX12" fmla="*/ 1871529 w 2529555"/>
                  <a:gd name="connsiteY12" fmla="*/ 1071308 h 3065354"/>
                  <a:gd name="connsiteX13" fmla="*/ 2008261 w 2529555"/>
                  <a:gd name="connsiteY13" fmla="*/ 1404594 h 3065354"/>
                  <a:gd name="connsiteX14" fmla="*/ 2059536 w 2529555"/>
                  <a:gd name="connsiteY14" fmla="*/ 2874470 h 3065354"/>
                  <a:gd name="connsiteX15" fmla="*/ 2529555 w 2529555"/>
                  <a:gd name="connsiteY15" fmla="*/ 3002657 h 306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555" h="3065354">
                    <a:moveTo>
                      <a:pt x="0" y="293640"/>
                    </a:moveTo>
                    <a:cubicBezTo>
                      <a:pt x="108246" y="211031"/>
                      <a:pt x="216493" y="128422"/>
                      <a:pt x="350377" y="79996"/>
                    </a:cubicBezTo>
                    <a:cubicBezTo>
                      <a:pt x="484261" y="31570"/>
                      <a:pt x="660874" y="10204"/>
                      <a:pt x="803304" y="3083"/>
                    </a:cubicBezTo>
                    <a:cubicBezTo>
                      <a:pt x="945734" y="-4038"/>
                      <a:pt x="1108105" y="-1189"/>
                      <a:pt x="1204957" y="37267"/>
                    </a:cubicBezTo>
                    <a:cubicBezTo>
                      <a:pt x="1301809" y="75723"/>
                      <a:pt x="1347386" y="129846"/>
                      <a:pt x="1384418" y="233820"/>
                    </a:cubicBezTo>
                    <a:cubicBezTo>
                      <a:pt x="1421450" y="337794"/>
                      <a:pt x="1418601" y="518680"/>
                      <a:pt x="1427147" y="661110"/>
                    </a:cubicBezTo>
                    <a:cubicBezTo>
                      <a:pt x="1435693" y="803540"/>
                      <a:pt x="1431420" y="954515"/>
                      <a:pt x="1435693" y="1088399"/>
                    </a:cubicBezTo>
                    <a:cubicBezTo>
                      <a:pt x="1439966" y="1222283"/>
                      <a:pt x="1435693" y="1334803"/>
                      <a:pt x="1452785" y="1464414"/>
                    </a:cubicBezTo>
                    <a:cubicBezTo>
                      <a:pt x="1469877" y="1594025"/>
                      <a:pt x="1457058" y="1809095"/>
                      <a:pt x="1538243" y="1866067"/>
                    </a:cubicBezTo>
                    <a:cubicBezTo>
                      <a:pt x="1619428" y="1923039"/>
                      <a:pt x="1925652" y="1873188"/>
                      <a:pt x="1939895" y="1806246"/>
                    </a:cubicBezTo>
                    <a:cubicBezTo>
                      <a:pt x="1954138" y="1739304"/>
                      <a:pt x="1674976" y="1585479"/>
                      <a:pt x="1623701" y="1464414"/>
                    </a:cubicBezTo>
                    <a:cubicBezTo>
                      <a:pt x="1572426" y="1343349"/>
                      <a:pt x="1590942" y="1145371"/>
                      <a:pt x="1632247" y="1079853"/>
                    </a:cubicBezTo>
                    <a:cubicBezTo>
                      <a:pt x="1673552" y="1014335"/>
                      <a:pt x="1808860" y="1017185"/>
                      <a:pt x="1871529" y="1071308"/>
                    </a:cubicBezTo>
                    <a:cubicBezTo>
                      <a:pt x="1934198" y="1125431"/>
                      <a:pt x="1976927" y="1104067"/>
                      <a:pt x="2008261" y="1404594"/>
                    </a:cubicBezTo>
                    <a:cubicBezTo>
                      <a:pt x="2039595" y="1705121"/>
                      <a:pt x="1972654" y="2608126"/>
                      <a:pt x="2059536" y="2874470"/>
                    </a:cubicBezTo>
                    <a:cubicBezTo>
                      <a:pt x="2146418" y="3140814"/>
                      <a:pt x="2337986" y="3071735"/>
                      <a:pt x="2529555" y="3002657"/>
                    </a:cubicBezTo>
                  </a:path>
                </a:pathLst>
              </a:custGeom>
              <a:noFill/>
              <a:ln w="38100">
                <a:solidFill>
                  <a:schemeClr val="accent4">
                    <a:lumMod val="60000"/>
                    <a:lumOff val="4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8">
                <a:extLst>
                  <a:ext uri="{FF2B5EF4-FFF2-40B4-BE49-F238E27FC236}">
                    <a16:creationId xmlns:a16="http://schemas.microsoft.com/office/drawing/2014/main" id="{A2C78F98-7B35-4B59-9472-D2FB52B0D755}"/>
                  </a:ext>
                </a:extLst>
              </p:cNvPr>
              <p:cNvSpPr txBox="1"/>
              <p:nvPr/>
            </p:nvSpPr>
            <p:spPr>
              <a:xfrm>
                <a:off x="3965250" y="374880"/>
                <a:ext cx="904481" cy="264396"/>
              </a:xfrm>
              <a:prstGeom prst="rect">
                <a:avLst/>
              </a:prstGeom>
              <a:noFill/>
            </p:spPr>
            <p:txBody>
              <a:bodyPr wrap="none" rtlCol="0">
                <a:spAutoFit/>
              </a:bodyPr>
              <a:lstStyle/>
              <a:p>
                <a:r>
                  <a:rPr lang="de-CH" dirty="0">
                    <a:solidFill>
                      <a:schemeClr val="accent4">
                        <a:lumMod val="60000"/>
                        <a:lumOff val="40000"/>
                      </a:schemeClr>
                    </a:solidFill>
                  </a:rPr>
                  <a:t>Tc99m MAA</a:t>
                </a:r>
              </a:p>
            </p:txBody>
          </p:sp>
          <p:sp>
            <p:nvSpPr>
              <p:cNvPr id="22" name="Freihandform 1">
                <a:extLst>
                  <a:ext uri="{FF2B5EF4-FFF2-40B4-BE49-F238E27FC236}">
                    <a16:creationId xmlns:a16="http://schemas.microsoft.com/office/drawing/2014/main" id="{D511436E-CE64-43E7-8936-4A06585A764F}"/>
                  </a:ext>
                </a:extLst>
              </p:cNvPr>
              <p:cNvSpPr/>
              <p:nvPr/>
            </p:nvSpPr>
            <p:spPr>
              <a:xfrm>
                <a:off x="6039410" y="119641"/>
                <a:ext cx="64819" cy="811851"/>
              </a:xfrm>
              <a:custGeom>
                <a:avLst/>
                <a:gdLst>
                  <a:gd name="connsiteX0" fmla="*/ 2467 w 64819"/>
                  <a:gd name="connsiteY0" fmla="*/ 811851 h 811851"/>
                  <a:gd name="connsiteX1" fmla="*/ 2467 w 64819"/>
                  <a:gd name="connsiteY1" fmla="*/ 726393 h 811851"/>
                  <a:gd name="connsiteX2" fmla="*/ 28104 w 64819"/>
                  <a:gd name="connsiteY2" fmla="*/ 572568 h 811851"/>
                  <a:gd name="connsiteX3" fmla="*/ 62287 w 64819"/>
                  <a:gd name="connsiteY3" fmla="*/ 376015 h 811851"/>
                  <a:gd name="connsiteX4" fmla="*/ 62287 w 64819"/>
                  <a:gd name="connsiteY4" fmla="*/ 0 h 811851"/>
                  <a:gd name="connsiteX5" fmla="*/ 62287 w 64819"/>
                  <a:gd name="connsiteY5" fmla="*/ 0 h 81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9" h="811851">
                    <a:moveTo>
                      <a:pt x="2467" y="811851"/>
                    </a:moveTo>
                    <a:cubicBezTo>
                      <a:pt x="330" y="789062"/>
                      <a:pt x="-1806" y="766273"/>
                      <a:pt x="2467" y="726393"/>
                    </a:cubicBezTo>
                    <a:cubicBezTo>
                      <a:pt x="6740" y="686513"/>
                      <a:pt x="18134" y="630964"/>
                      <a:pt x="28104" y="572568"/>
                    </a:cubicBezTo>
                    <a:cubicBezTo>
                      <a:pt x="38074" y="514172"/>
                      <a:pt x="56590" y="471443"/>
                      <a:pt x="62287" y="376015"/>
                    </a:cubicBezTo>
                    <a:cubicBezTo>
                      <a:pt x="67984" y="280587"/>
                      <a:pt x="62287" y="0"/>
                      <a:pt x="62287" y="0"/>
                    </a:cubicBezTo>
                    <a:lnTo>
                      <a:pt x="62287" y="0"/>
                    </a:lnTo>
                  </a:path>
                </a:pathLst>
              </a:custGeom>
              <a:noFill/>
              <a:ln w="38100">
                <a:solidFill>
                  <a:schemeClr val="accent4">
                    <a:lumMod val="60000"/>
                    <a:lumOff val="4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spTree>
    <p:extLst>
      <p:ext uri="{BB962C8B-B14F-4D97-AF65-F5344CB8AC3E}">
        <p14:creationId xmlns:p14="http://schemas.microsoft.com/office/powerpoint/2010/main" val="3185466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61</a:t>
            </a:fld>
            <a:endParaRPr lang="de-CH"/>
          </a:p>
        </p:txBody>
      </p:sp>
      <p:sp>
        <p:nvSpPr>
          <p:cNvPr id="4" name="Titel 1"/>
          <p:cNvSpPr txBox="1">
            <a:spLocks/>
          </p:cNvSpPr>
          <p:nvPr/>
        </p:nvSpPr>
        <p:spPr>
          <a:xfrm>
            <a:off x="859991" y="2625454"/>
            <a:ext cx="10515600" cy="973246"/>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pPr algn="ctr"/>
            <a:r>
              <a:rPr lang="de-CH" sz="2400" dirty="0" smtClean="0"/>
              <a:t>Ende</a:t>
            </a:r>
          </a:p>
          <a:p>
            <a:pPr algn="ctr"/>
            <a:endParaRPr lang="de-CH" sz="2400" dirty="0"/>
          </a:p>
          <a:p>
            <a:pPr algn="ctr"/>
            <a:r>
              <a:rPr lang="de-CH" sz="2400" dirty="0" smtClean="0"/>
              <a:t>bei </a:t>
            </a:r>
            <a:r>
              <a:rPr lang="de-CH" sz="2400" dirty="0"/>
              <a:t>Fragen / Feedback:</a:t>
            </a:r>
          </a:p>
          <a:p>
            <a:pPr algn="ctr"/>
            <a:r>
              <a:rPr lang="de-CH" sz="2400" dirty="0" smtClean="0">
                <a:hlinkClick r:id="rId3"/>
              </a:rPr>
              <a:t>bernd.vollnberg@hirslanden.ch</a:t>
            </a:r>
            <a:endParaRPr lang="de-CH" sz="2400" dirty="0" smtClean="0"/>
          </a:p>
          <a:p>
            <a:pPr algn="ctr"/>
            <a:endParaRPr lang="de-CH" sz="2400" dirty="0"/>
          </a:p>
          <a:p>
            <a:pPr algn="ctr"/>
            <a:r>
              <a:rPr lang="de-CH" sz="2400" dirty="0"/>
              <a:t>Institut für Nuklearmedizin am Salem-Spital in Bern</a:t>
            </a:r>
          </a:p>
        </p:txBody>
      </p:sp>
    </p:spTree>
    <p:extLst>
      <p:ext uri="{BB962C8B-B14F-4D97-AF65-F5344CB8AC3E}">
        <p14:creationId xmlns:p14="http://schemas.microsoft.com/office/powerpoint/2010/main" val="396254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Die effektive Halbwertszeit von Tc-99m-MAA im menschlichen Körper beträgt</a:t>
            </a:r>
          </a:p>
          <a:p>
            <a:pPr marL="0" indent="0">
              <a:buNone/>
            </a:pPr>
            <a:r>
              <a:rPr lang="de-CH" sz="1800" b="1" dirty="0"/>
              <a:t>A – ca. 6 Stunden</a:t>
            </a:r>
          </a:p>
          <a:p>
            <a:pPr marL="0" indent="0">
              <a:buNone/>
            </a:pPr>
            <a:r>
              <a:rPr lang="de-CH" sz="1800" b="1" dirty="0"/>
              <a:t>B – ca. 12 Stunden, da MAA in den Lungenkapillaren gefangen wird</a:t>
            </a:r>
          </a:p>
          <a:p>
            <a:pPr marL="0" indent="0">
              <a:buNone/>
            </a:pPr>
            <a:r>
              <a:rPr lang="de-CH" sz="1800" b="1" dirty="0"/>
              <a:t>C – weniger als 6 Stunden, da das MAA in den Lungenkapillaren relativ rasch abgebaut wird</a:t>
            </a:r>
          </a:p>
          <a:p>
            <a:pPr marL="0" indent="0">
              <a:buNone/>
            </a:pPr>
            <a:r>
              <a:rPr lang="de-CH" sz="1800" b="1" dirty="0"/>
              <a:t>D – ist abhängig von der Atemarbeit des Patienten</a:t>
            </a:r>
            <a:endParaRPr lang="de-CH" sz="14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a:t>
            </a:fld>
            <a:endParaRPr lang="de-CH" dirty="0">
              <a:solidFill>
                <a:schemeClr val="tx1"/>
              </a:solidFill>
            </a:endParaRPr>
          </a:p>
        </p:txBody>
      </p:sp>
    </p:spTree>
    <p:extLst>
      <p:ext uri="{BB962C8B-B14F-4D97-AF65-F5344CB8AC3E}">
        <p14:creationId xmlns:p14="http://schemas.microsoft.com/office/powerpoint/2010/main" val="3406596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3 - Lösung</a:t>
            </a:r>
          </a:p>
        </p:txBody>
      </p:sp>
      <p:sp>
        <p:nvSpPr>
          <p:cNvPr id="3" name="Inhaltsplatzhalter 2"/>
          <p:cNvSpPr>
            <a:spLocks noGrp="1"/>
          </p:cNvSpPr>
          <p:nvPr>
            <p:ph idx="1"/>
          </p:nvPr>
        </p:nvSpPr>
        <p:spPr>
          <a:xfrm>
            <a:off x="895865" y="1886727"/>
            <a:ext cx="10862026" cy="3553491"/>
          </a:xfrm>
        </p:spPr>
        <p:txBody>
          <a:bodyPr>
            <a:normAutofit/>
          </a:bodyPr>
          <a:lstStyle/>
          <a:p>
            <a:pPr marL="0" indent="0">
              <a:buNone/>
            </a:pPr>
            <a:r>
              <a:rPr lang="de-CH" sz="1800" b="1" dirty="0"/>
              <a:t>Die effektive Halbwertszeit von Tc-99m-MAA im menschlichen Körper beträgt</a:t>
            </a:r>
          </a:p>
          <a:p>
            <a:pPr marL="0" indent="0">
              <a:buNone/>
            </a:pPr>
            <a:r>
              <a:rPr lang="de-CH" sz="1800" b="1" u="sng" dirty="0"/>
              <a:t>C – weniger als 6 Stunden, da das MAA in den Lungenkapillaren relativ rasch abgebaut wird</a:t>
            </a:r>
          </a:p>
          <a:p>
            <a:pPr marL="0" indent="0">
              <a:buNone/>
            </a:pPr>
            <a:r>
              <a:rPr lang="de-CH" sz="1800" i="1" dirty="0"/>
              <a:t>Die </a:t>
            </a:r>
            <a:r>
              <a:rPr lang="de-CH" sz="1800" i="1" u="sng" dirty="0"/>
              <a:t>effektive</a:t>
            </a:r>
            <a:r>
              <a:rPr lang="de-CH" sz="1800" i="1" dirty="0"/>
              <a:t> Halbwertszeit, also die Kombination aus physikalischer HWZ und biologischer HWZ, ist bei MAA deutlich kürzer die physikalische HWZ, da das MAA relativ rasch in den Lungenkapillaren abgebaut wird und das freigesetzte </a:t>
            </a:r>
            <a:r>
              <a:rPr lang="de-CH" sz="1800" i="1" dirty="0" err="1"/>
              <a:t>Pertechnetat</a:t>
            </a:r>
            <a:r>
              <a:rPr lang="de-CH" sz="1800" i="1" dirty="0"/>
              <a:t> ausgeschieden werden kann.</a:t>
            </a:r>
          </a:p>
          <a:p>
            <a:pPr marL="0" indent="0">
              <a:buNone/>
            </a:pPr>
            <a:endParaRPr lang="de-CH" sz="1800" dirty="0"/>
          </a:p>
          <a:p>
            <a:pPr marL="0" indent="0">
              <a:buNone/>
            </a:pPr>
            <a:r>
              <a:rPr lang="de-CH" sz="1800" dirty="0"/>
              <a:t>Aus der DGN – Leitlinie:</a:t>
            </a:r>
          </a:p>
          <a:p>
            <a:pPr marL="0" indent="0">
              <a:buNone/>
            </a:pPr>
            <a:endParaRPr lang="de-CH" sz="1800"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8</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2258997" y="4342843"/>
            <a:ext cx="7674005" cy="1097375"/>
          </a:xfrm>
          <a:prstGeom prst="rect">
            <a:avLst/>
          </a:prstGeom>
        </p:spPr>
      </p:pic>
    </p:spTree>
    <p:extLst>
      <p:ext uri="{BB962C8B-B14F-4D97-AF65-F5344CB8AC3E}">
        <p14:creationId xmlns:p14="http://schemas.microsoft.com/office/powerpoint/2010/main" val="1604636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9</a:t>
            </a:fld>
            <a:endParaRPr lang="de-CH" dirty="0">
              <a:solidFill>
                <a:schemeClr val="tx1"/>
              </a:solidFill>
            </a:endParaRPr>
          </a:p>
        </p:txBody>
      </p:sp>
      <p:sp>
        <p:nvSpPr>
          <p:cNvPr id="11" name="Textfeld 10"/>
          <p:cNvSpPr txBox="1"/>
          <p:nvPr/>
        </p:nvSpPr>
        <p:spPr>
          <a:xfrm>
            <a:off x="902730" y="2674551"/>
            <a:ext cx="5692007" cy="1754326"/>
          </a:xfrm>
          <a:prstGeom prst="rect">
            <a:avLst/>
          </a:prstGeom>
          <a:noFill/>
        </p:spPr>
        <p:txBody>
          <a:bodyPr wrap="none" rtlCol="0">
            <a:spAutoFit/>
          </a:bodyPr>
          <a:lstStyle/>
          <a:p>
            <a:r>
              <a:rPr lang="de-CH" b="1" dirty="0" smtClean="0"/>
              <a:t>Makroagglutiniertes Humanalbumin (MAA): </a:t>
            </a:r>
          </a:p>
          <a:p>
            <a:pPr marL="285750" indent="-285750">
              <a:buFontTx/>
              <a:buChar char="-"/>
            </a:pPr>
            <a:r>
              <a:rPr lang="de-CH" dirty="0" smtClean="0"/>
              <a:t>hergestellt aus humanem Serum-Albumin (Blutprodukt)</a:t>
            </a:r>
          </a:p>
          <a:p>
            <a:pPr marL="285750" indent="-285750">
              <a:buFontTx/>
              <a:buChar char="-"/>
            </a:pPr>
            <a:r>
              <a:rPr lang="de-CH" dirty="0" smtClean="0"/>
              <a:t>Partikel mit einem Durchmesser von 10-100 um</a:t>
            </a:r>
          </a:p>
          <a:p>
            <a:pPr marL="285750" indent="-285750">
              <a:buFontTx/>
              <a:buChar char="-"/>
            </a:pPr>
            <a:r>
              <a:rPr lang="de-CH" dirty="0" smtClean="0"/>
              <a:t>mit Tc99m-Pertechnetat markiert</a:t>
            </a:r>
          </a:p>
          <a:p>
            <a:pPr marL="285750" indent="-285750">
              <a:buFontTx/>
              <a:buChar char="-"/>
            </a:pPr>
            <a:r>
              <a:rPr lang="de-CH" dirty="0" smtClean="0"/>
              <a:t>Lungenperfusionsszintigraphie</a:t>
            </a:r>
          </a:p>
          <a:p>
            <a:endParaRPr lang="de-CH" dirty="0"/>
          </a:p>
        </p:txBody>
      </p:sp>
      <p:grpSp>
        <p:nvGrpSpPr>
          <p:cNvPr id="12" name="Gruppieren 11"/>
          <p:cNvGrpSpPr/>
          <p:nvPr/>
        </p:nvGrpSpPr>
        <p:grpSpPr>
          <a:xfrm>
            <a:off x="6847701" y="2724662"/>
            <a:ext cx="5168557" cy="4069208"/>
            <a:chOff x="6637637" y="1760836"/>
            <a:chExt cx="5168557" cy="4069208"/>
          </a:xfrm>
        </p:grpSpPr>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076" y="1760836"/>
              <a:ext cx="5084118" cy="3813089"/>
            </a:xfrm>
            <a:prstGeom prst="rect">
              <a:avLst/>
            </a:prstGeom>
          </p:spPr>
        </p:pic>
        <p:sp>
          <p:nvSpPr>
            <p:cNvPr id="14" name="Rechteck 13"/>
            <p:cNvSpPr/>
            <p:nvPr/>
          </p:nvSpPr>
          <p:spPr>
            <a:xfrm>
              <a:off x="6637637" y="5568434"/>
              <a:ext cx="4773828" cy="261610"/>
            </a:xfrm>
            <a:prstGeom prst="rect">
              <a:avLst/>
            </a:prstGeom>
          </p:spPr>
          <p:txBody>
            <a:bodyPr wrap="square">
              <a:spAutoFit/>
            </a:bodyPr>
            <a:lstStyle/>
            <a:p>
              <a:r>
                <a:rPr lang="de-CH" sz="1050" dirty="0"/>
                <a:t>http://faculty.cord.edu/todt/336/lab/digestion/PartB/ileum/vessels2.htm</a:t>
              </a:r>
            </a:p>
          </p:txBody>
        </p:sp>
      </p:grpSp>
      <p:cxnSp>
        <p:nvCxnSpPr>
          <p:cNvPr id="15" name="Gerade Verbindung mit Pfeil 14"/>
          <p:cNvCxnSpPr>
            <a:stCxn id="16" idx="2"/>
          </p:cNvCxnSpPr>
          <p:nvPr/>
        </p:nvCxnSpPr>
        <p:spPr>
          <a:xfrm>
            <a:off x="9374329" y="2056257"/>
            <a:ext cx="245921" cy="1766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6618286" y="1748480"/>
            <a:ext cx="5512086" cy="307777"/>
          </a:xfrm>
          <a:prstGeom prst="rect">
            <a:avLst/>
          </a:prstGeom>
          <a:noFill/>
        </p:spPr>
        <p:txBody>
          <a:bodyPr wrap="none" rtlCol="0">
            <a:spAutoFit/>
          </a:bodyPr>
          <a:lstStyle/>
          <a:p>
            <a:pPr algn="ctr"/>
            <a:r>
              <a:rPr lang="de-CH" sz="1400" dirty="0" smtClean="0"/>
              <a:t>Partikel so gross, damit sie in den </a:t>
            </a:r>
            <a:r>
              <a:rPr lang="de-CH" sz="1400" dirty="0" err="1" smtClean="0"/>
              <a:t>präkapilären</a:t>
            </a:r>
            <a:r>
              <a:rPr lang="de-CH" sz="1400" dirty="0" smtClean="0"/>
              <a:t> Arteriolen hängen bleiben</a:t>
            </a:r>
            <a:endParaRPr lang="de-CH" sz="1400" dirty="0"/>
          </a:p>
        </p:txBody>
      </p:sp>
    </p:spTree>
    <p:extLst>
      <p:ext uri="{BB962C8B-B14F-4D97-AF65-F5344CB8AC3E}">
        <p14:creationId xmlns:p14="http://schemas.microsoft.com/office/powerpoint/2010/main" val="3984592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 PowerPoint Medizinisch Technische Radiologie.pptx" id="{08BF9777-7CD1-410D-9F2E-C7117DFF27D3}" vid="{522DBC44-5B3B-4880-96E2-A447DB871C0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 PowerPoint Medizinisch Technische Radiologie</Template>
  <TotalTime>0</TotalTime>
  <Words>3698</Words>
  <Application>Microsoft Office PowerPoint</Application>
  <PresentationFormat>Breitbild</PresentationFormat>
  <Paragraphs>570</Paragraphs>
  <Slides>61</Slides>
  <Notes>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61</vt:i4>
      </vt:variant>
    </vt:vector>
  </HeadingPairs>
  <TitlesOfParts>
    <vt:vector size="67" baseType="lpstr">
      <vt:lpstr>Arial</vt:lpstr>
      <vt:lpstr>Calibri</vt:lpstr>
      <vt:lpstr>Symbol</vt:lpstr>
      <vt:lpstr>Times New Roman</vt:lpstr>
      <vt:lpstr>Wingdings</vt:lpstr>
      <vt:lpstr>Office</vt:lpstr>
      <vt:lpstr>Lungenszintigraphie</vt:lpstr>
      <vt:lpstr>Für Fälle und Infos:</vt:lpstr>
      <vt:lpstr>1</vt:lpstr>
      <vt:lpstr>1 - Lösung</vt:lpstr>
      <vt:lpstr>2</vt:lpstr>
      <vt:lpstr>2 - Lösung</vt:lpstr>
      <vt:lpstr>3</vt:lpstr>
      <vt:lpstr>3 - Lösung</vt:lpstr>
      <vt:lpstr>PowerPoint-Präsentation</vt:lpstr>
      <vt:lpstr>PowerPoint-Präsentation</vt:lpstr>
      <vt:lpstr>4</vt:lpstr>
      <vt:lpstr>4 - Lösung</vt:lpstr>
      <vt:lpstr>5</vt:lpstr>
      <vt:lpstr>5 - Lösung</vt:lpstr>
      <vt:lpstr>5 - Lösung</vt:lpstr>
      <vt:lpstr>6</vt:lpstr>
      <vt:lpstr>6 - Lösung</vt:lpstr>
      <vt:lpstr>6 - Lösung</vt:lpstr>
      <vt:lpstr>7</vt:lpstr>
      <vt:lpstr>7 - Lösung</vt:lpstr>
      <vt:lpstr>8</vt:lpstr>
      <vt:lpstr>8 - Lösung</vt:lpstr>
      <vt:lpstr>9</vt:lpstr>
      <vt:lpstr>9 - Lösung</vt:lpstr>
      <vt:lpstr>10</vt:lpstr>
      <vt:lpstr>10 - Lösung</vt:lpstr>
      <vt:lpstr>11</vt:lpstr>
      <vt:lpstr>11 - Lösung</vt:lpstr>
      <vt:lpstr>11 - Lösung</vt:lpstr>
      <vt:lpstr>PowerPoint-Präsentation</vt:lpstr>
      <vt:lpstr>PowerPoint-Präsentation</vt:lpstr>
      <vt:lpstr>PowerPoint-Präsentation</vt:lpstr>
      <vt:lpstr>PowerPoint-Präsentation</vt:lpstr>
      <vt:lpstr>PowerPoint-Präsentation</vt:lpstr>
      <vt:lpstr>12</vt:lpstr>
      <vt:lpstr>12 - Lösung</vt:lpstr>
      <vt:lpstr>13</vt:lpstr>
      <vt:lpstr>13 - Lösung</vt:lpstr>
      <vt:lpstr>14</vt:lpstr>
      <vt:lpstr>14 - Lösung</vt:lpstr>
      <vt:lpstr>15</vt:lpstr>
      <vt:lpstr>15</vt:lpstr>
      <vt:lpstr>16</vt:lpstr>
      <vt:lpstr>16 - Lösung</vt:lpstr>
      <vt:lpstr>16</vt:lpstr>
      <vt:lpstr>16 - Lösung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Insel Gruppe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Haupttitel durch klicken hinzufügen</dc:title>
  <dc:creator>Vollnberg, Bernd Olaf</dc:creator>
  <cp:lastModifiedBy>Bernd Vollnberg</cp:lastModifiedBy>
  <cp:revision>253</cp:revision>
  <cp:lastPrinted>2020-03-02T08:31:43Z</cp:lastPrinted>
  <dcterms:created xsi:type="dcterms:W3CDTF">2020-04-16T12:20:06Z</dcterms:created>
  <dcterms:modified xsi:type="dcterms:W3CDTF">2024-06-13T07:42:26Z</dcterms:modified>
</cp:coreProperties>
</file>